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.xml" ContentType="application/vnd.openxmlformats-officedocument.presentationml.tags+xml"/>
  <Override PartName="/ppt/notesSlides/notesSlide10.xml" ContentType="application/vnd.openxmlformats-officedocument.presentationml.notesSlide+xml"/>
  <Override PartName="/ppt/tags/tag8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1" r:id="rId1"/>
  </p:sldMasterIdLst>
  <p:notesMasterIdLst>
    <p:notesMasterId r:id="rId16"/>
  </p:notesMasterIdLst>
  <p:handoutMasterIdLst>
    <p:handoutMasterId r:id="rId17"/>
  </p:handoutMasterIdLst>
  <p:sldIdLst>
    <p:sldId id="316" r:id="rId2"/>
    <p:sldId id="317" r:id="rId3"/>
    <p:sldId id="294" r:id="rId4"/>
    <p:sldId id="299" r:id="rId5"/>
    <p:sldId id="313" r:id="rId6"/>
    <p:sldId id="305" r:id="rId7"/>
    <p:sldId id="310" r:id="rId8"/>
    <p:sldId id="315" r:id="rId9"/>
    <p:sldId id="307" r:id="rId10"/>
    <p:sldId id="311" r:id="rId11"/>
    <p:sldId id="306" r:id="rId12"/>
    <p:sldId id="304" r:id="rId13"/>
    <p:sldId id="312" r:id="rId14"/>
    <p:sldId id="276" r:id="rId15"/>
  </p:sldIdLst>
  <p:sldSz cx="12192000" cy="6858000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55" userDrawn="1">
          <p15:clr>
            <a:srgbClr val="A4A3A4"/>
          </p15:clr>
        </p15:guide>
        <p15:guide id="2" pos="216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BI10" initials="K" lastIdx="1" clrIdx="0">
    <p:extLst>
      <p:ext uri="{19B8F6BF-5375-455C-9EA6-DF929625EA0E}">
        <p15:presenceInfo xmlns:p15="http://schemas.microsoft.com/office/powerpoint/2012/main" userId="KINBI10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2A4070"/>
    <a:srgbClr val="1B2652"/>
    <a:srgbClr val="FFFF00"/>
    <a:srgbClr val="FFFF99"/>
    <a:srgbClr val="FF8001"/>
    <a:srgbClr val="FF9933"/>
    <a:srgbClr val="FF3399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603" autoAdjust="0"/>
    <p:restoredTop sz="86531" autoAdjust="0"/>
  </p:normalViewPr>
  <p:slideViewPr>
    <p:cSldViewPr snapToGrid="0">
      <p:cViewPr varScale="1">
        <p:scale>
          <a:sx n="67" d="100"/>
          <a:sy n="67" d="100"/>
        </p:scale>
        <p:origin x="90" y="1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>
        <p:scale>
          <a:sx n="125" d="100"/>
          <a:sy n="125" d="100"/>
        </p:scale>
        <p:origin x="1398" y="-522"/>
      </p:cViewPr>
      <p:guideLst>
        <p:guide orient="horz" pos="3155"/>
        <p:guide pos="216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84871" cy="502675"/>
          </a:xfrm>
          <a:prstGeom prst="rect">
            <a:avLst/>
          </a:prstGeom>
        </p:spPr>
        <p:txBody>
          <a:bodyPr vert="horz" lIns="93101" tIns="46551" rIns="93101" bIns="46551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901699" y="2"/>
            <a:ext cx="2984871" cy="502675"/>
          </a:xfrm>
          <a:prstGeom prst="rect">
            <a:avLst/>
          </a:prstGeom>
        </p:spPr>
        <p:txBody>
          <a:bodyPr vert="horz" lIns="93101" tIns="46551" rIns="93101" bIns="46551" rtlCol="0"/>
          <a:lstStyle>
            <a:lvl1pPr algn="r">
              <a:defRPr sz="1200"/>
            </a:lvl1pPr>
          </a:lstStyle>
          <a:p>
            <a:fld id="{CC9B48B2-401B-4379-80FE-37BAC01899DE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9516040"/>
            <a:ext cx="2984871" cy="502674"/>
          </a:xfrm>
          <a:prstGeom prst="rect">
            <a:avLst/>
          </a:prstGeom>
        </p:spPr>
        <p:txBody>
          <a:bodyPr vert="horz" lIns="93101" tIns="46551" rIns="93101" bIns="46551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901699" y="9516040"/>
            <a:ext cx="2984871" cy="502674"/>
          </a:xfrm>
          <a:prstGeom prst="rect">
            <a:avLst/>
          </a:prstGeom>
        </p:spPr>
        <p:txBody>
          <a:bodyPr vert="horz" lIns="93101" tIns="46551" rIns="93101" bIns="46551" rtlCol="0" anchor="b"/>
          <a:lstStyle>
            <a:lvl1pPr algn="r">
              <a:defRPr sz="1200"/>
            </a:lvl1pPr>
          </a:lstStyle>
          <a:p>
            <a:fld id="{FED63BEC-66A8-4964-9E02-ADE2C3E0B05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6839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984871" cy="502675"/>
          </a:xfrm>
          <a:prstGeom prst="rect">
            <a:avLst/>
          </a:prstGeom>
        </p:spPr>
        <p:txBody>
          <a:bodyPr vert="horz" lIns="93101" tIns="46551" rIns="93101" bIns="46551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901699" y="2"/>
            <a:ext cx="2984871" cy="502675"/>
          </a:xfrm>
          <a:prstGeom prst="rect">
            <a:avLst/>
          </a:prstGeom>
        </p:spPr>
        <p:txBody>
          <a:bodyPr vert="horz" lIns="93101" tIns="46551" rIns="93101" bIns="46551" rtlCol="0"/>
          <a:lstStyle>
            <a:lvl1pPr algn="r">
              <a:defRPr sz="1200"/>
            </a:lvl1pPr>
          </a:lstStyle>
          <a:p>
            <a:fld id="{4B2A31EF-1074-4365-A475-EF86D26047F7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797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1" tIns="46551" rIns="93101" bIns="46551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8817" y="4821507"/>
            <a:ext cx="5510530" cy="3944869"/>
          </a:xfrm>
          <a:prstGeom prst="rect">
            <a:avLst/>
          </a:prstGeom>
        </p:spPr>
        <p:txBody>
          <a:bodyPr vert="horz" lIns="93101" tIns="46551" rIns="93101" bIns="46551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516040"/>
            <a:ext cx="2984871" cy="502674"/>
          </a:xfrm>
          <a:prstGeom prst="rect">
            <a:avLst/>
          </a:prstGeom>
        </p:spPr>
        <p:txBody>
          <a:bodyPr vert="horz" lIns="93101" tIns="46551" rIns="93101" bIns="46551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901699" y="9516040"/>
            <a:ext cx="2984871" cy="502674"/>
          </a:xfrm>
          <a:prstGeom prst="rect">
            <a:avLst/>
          </a:prstGeom>
        </p:spPr>
        <p:txBody>
          <a:bodyPr vert="horz" lIns="93101" tIns="46551" rIns="93101" bIns="46551" rtlCol="0" anchor="b"/>
          <a:lstStyle>
            <a:lvl1pPr algn="r">
              <a:defRPr sz="1200"/>
            </a:lvl1pPr>
          </a:lstStyle>
          <a:p>
            <a:fld id="{AF0E9B16-5A03-4E7C-92EF-B322245CC3F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15945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797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>
              <a:solidFill>
                <a:schemeClr val="tx1"/>
              </a:solidFill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E9B16-5A03-4E7C-92EF-B322245CC3F3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6668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71488" y="1271588"/>
            <a:ext cx="6100762" cy="3432175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　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E9B16-5A03-4E7C-92EF-B322245CC3F3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4895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797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E9B16-5A03-4E7C-92EF-B322245CC3F3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3562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797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E9B16-5A03-4E7C-92EF-B322245CC3F3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79811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797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sz="2000" dirty="0">
              <a:latin typeface="ＤＦ特太ゴシック体" panose="020B0509000000000000" pitchFamily="49" charset="-128"/>
              <a:ea typeface="ＤＦ特太ゴシック体" panose="020B0509000000000000" pitchFamily="49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0E9B16-5A03-4E7C-92EF-B322245CC3F3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26067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797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E9B16-5A03-4E7C-92EF-B322245CC3F3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47121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797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506">
              <a:defRPr/>
            </a:pPr>
            <a:fld id="{AF0E9B16-5A03-4E7C-92EF-B322245CC3F3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465506">
                <a:defRPr/>
              </a:pPr>
              <a:t>3</a:t>
            </a:fld>
            <a:endParaRPr lang="ja-JP" altLang="en-US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8462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797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5506">
              <a:defRPr/>
            </a:pPr>
            <a:fld id="{AF0E9B16-5A03-4E7C-92EF-B322245CC3F3}" type="slidenum">
              <a:rPr lang="ja-JP" altLang="en-US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465506">
                <a:defRPr/>
              </a:pPr>
              <a:t>4</a:t>
            </a:fld>
            <a:endParaRPr lang="ja-JP" altLang="en-US" dirty="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4371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ますは、展覧会会場を一周してみて、作品全体を見てみましょう。その中で気に入った作品や、気になる作品の</a:t>
            </a:r>
            <a:endParaRPr kumimoji="1" lang="en-US" altLang="ja-JP" dirty="0"/>
          </a:p>
          <a:p>
            <a:r>
              <a:rPr kumimoji="1" lang="ja-JP" altLang="en-US" dirty="0"/>
              <a:t>ところにもどってじっくりみてみまましょう。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E9B16-5A03-4E7C-92EF-B322245CC3F3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21449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797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E9B16-5A03-4E7C-92EF-B322245CC3F3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0603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797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E9B16-5A03-4E7C-92EF-B322245CC3F3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82593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それぞれの作家が使っているキャンバスや紙、絵具や筆、さらに描き方などの違いによって作家の個性が表れてきます。その素材や技法の違いなどから、その作家の絵に対する思いや、何を表現したかったのか、などに思いをめぐらせてみるのも、作品の見方を広げ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E9B16-5A03-4E7C-92EF-B322245CC3F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22018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39738" y="1252538"/>
            <a:ext cx="6008687" cy="33797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0E9B16-5A03-4E7C-92EF-B322245CC3F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6124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2A88F-9BB2-40C4-8E8D-777FA75BFC1B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9E47-821B-4EEB-AC65-79144E57BC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6083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2A88F-9BB2-40C4-8E8D-777FA75BFC1B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9E47-821B-4EEB-AC65-79144E57BC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22886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2A88F-9BB2-40C4-8E8D-777FA75BFC1B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9E47-821B-4EEB-AC65-79144E57BC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8840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2A88F-9BB2-40C4-8E8D-777FA75BFC1B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9E47-821B-4EEB-AC65-79144E57BC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0059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2A88F-9BB2-40C4-8E8D-777FA75BFC1B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9E47-821B-4EEB-AC65-79144E57BC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6594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2A88F-9BB2-40C4-8E8D-777FA75BFC1B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9E47-821B-4EEB-AC65-79144E57BC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5908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2A88F-9BB2-40C4-8E8D-777FA75BFC1B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9E47-821B-4EEB-AC65-79144E57BC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35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2A88F-9BB2-40C4-8E8D-777FA75BFC1B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9E47-821B-4EEB-AC65-79144E57BC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5568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2A88F-9BB2-40C4-8E8D-777FA75BFC1B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9E47-821B-4EEB-AC65-79144E57BC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747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2A88F-9BB2-40C4-8E8D-777FA75BFC1B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9E47-821B-4EEB-AC65-79144E57BC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185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32A88F-9BB2-40C4-8E8D-777FA75BFC1B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9E47-821B-4EEB-AC65-79144E57BC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2256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32A88F-9BB2-40C4-8E8D-777FA75BFC1B}" type="datetimeFigureOut">
              <a:rPr kumimoji="1" lang="ja-JP" altLang="en-US" smtClean="0"/>
              <a:t>2022/5/24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C29E47-821B-4EEB-AC65-79144E57BCC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43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2" r:id="rId1"/>
    <p:sldLayoutId id="2147484173" r:id="rId2"/>
    <p:sldLayoutId id="2147484174" r:id="rId3"/>
    <p:sldLayoutId id="2147484175" r:id="rId4"/>
    <p:sldLayoutId id="2147484176" r:id="rId5"/>
    <p:sldLayoutId id="2147484177" r:id="rId6"/>
    <p:sldLayoutId id="2147484178" r:id="rId7"/>
    <p:sldLayoutId id="2147484179" r:id="rId8"/>
    <p:sldLayoutId id="2147484180" r:id="rId9"/>
    <p:sldLayoutId id="2147484181" r:id="rId10"/>
    <p:sldLayoutId id="21474841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e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16.png"/><Relationship Id="rId2" Type="http://schemas.microsoft.com/office/2007/relationships/media" Target="../media/media10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4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4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audio" Target="../media/media12.m4a"/><Relationship Id="rId7" Type="http://schemas.openxmlformats.org/officeDocument/2006/relationships/image" Target="../media/image46.png"/><Relationship Id="rId2" Type="http://schemas.microsoft.com/office/2007/relationships/media" Target="../media/media12.m4a"/><Relationship Id="rId1" Type="http://schemas.openxmlformats.org/officeDocument/2006/relationships/tags" Target="../tags/tag8.xml"/><Relationship Id="rId6" Type="http://schemas.openxmlformats.org/officeDocument/2006/relationships/image" Target="../media/image21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emf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49.emf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1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jpg"/><Relationship Id="rId3" Type="http://schemas.openxmlformats.org/officeDocument/2006/relationships/audio" Target="../media/media3.m4a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8.jpg"/><Relationship Id="rId11" Type="http://schemas.openxmlformats.org/officeDocument/2006/relationships/image" Target="../media/image13.png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png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audio" Target="../media/media4.m4a"/><Relationship Id="rId7" Type="http://schemas.openxmlformats.org/officeDocument/2006/relationships/image" Target="../media/image18.JPG"/><Relationship Id="rId12" Type="http://schemas.openxmlformats.org/officeDocument/2006/relationships/image" Target="../media/image16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7.jp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10" Type="http://schemas.openxmlformats.org/officeDocument/2006/relationships/image" Target="../media/image2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5.m4a"/><Relationship Id="rId7" Type="http://schemas.openxmlformats.org/officeDocument/2006/relationships/image" Target="../media/image23.emf"/><Relationship Id="rId12" Type="http://schemas.openxmlformats.org/officeDocument/2006/relationships/image" Target="../media/image16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22.emf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26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1.png"/><Relationship Id="rId3" Type="http://schemas.openxmlformats.org/officeDocument/2006/relationships/audio" Target="../media/media6.m4a"/><Relationship Id="rId7" Type="http://schemas.openxmlformats.org/officeDocument/2006/relationships/image" Target="../media/image28.emf"/><Relationship Id="rId12" Type="http://schemas.openxmlformats.org/officeDocument/2006/relationships/image" Target="../media/image33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notesSlide" Target="../notesSlides/notesSlide6.xml"/><Relationship Id="rId10" Type="http://schemas.openxmlformats.org/officeDocument/2006/relationships/image" Target="../media/image31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0.png"/><Relationship Id="rId1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audio" Target="../media/media7.m4a"/><Relationship Id="rId7" Type="http://schemas.openxmlformats.org/officeDocument/2006/relationships/image" Target="../media/image35.png"/><Relationship Id="rId12" Type="http://schemas.openxmlformats.org/officeDocument/2006/relationships/image" Target="../media/image16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4.png"/><Relationship Id="rId11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10" Type="http://schemas.openxmlformats.org/officeDocument/2006/relationships/image" Target="../media/image3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em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6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2.emf"/><Relationship Id="rId5" Type="http://schemas.openxmlformats.org/officeDocument/2006/relationships/image" Target="../media/image41.jpe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P事前指導1">
            <a:hlinkClick r:id="" action="ppaction://media"/>
            <a:extLst>
              <a:ext uri="{FF2B5EF4-FFF2-40B4-BE49-F238E27FC236}">
                <a16:creationId xmlns:a16="http://schemas.microsoft.com/office/drawing/2014/main" id="{4C55E47A-0E4C-4D5B-8F44-88AA392C29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CB32E83-EF72-4461-A403-F2C638CDD7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3322" y="-92076"/>
            <a:ext cx="12590874" cy="6950075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C29E47-821B-4EEB-AC65-79144E57BCCE}" type="slidenum">
              <a:rPr kumimoji="1" lang="ja-JP" altLang="en-US" smtClean="0"/>
              <a:t>1</a:t>
            </a:fld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1FBF8C8-53FD-4F2E-9F53-81BAEEE2C1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1562" y="333716"/>
            <a:ext cx="7681626" cy="402370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658459E-A68B-43C4-9C4E-1329CDA28F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89798" y="4119766"/>
            <a:ext cx="8602202" cy="54869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161DD552-C786-4BCE-9ED4-22A8F4CB19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28336" y="4334447"/>
            <a:ext cx="3262750" cy="1565144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85143" y="-2881"/>
            <a:ext cx="7801807" cy="3951697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23C7425-C5AC-44D1-B7C5-D8D16AD2C39E}"/>
              </a:ext>
            </a:extLst>
          </p:cNvPr>
          <p:cNvSpPr/>
          <p:nvPr/>
        </p:nvSpPr>
        <p:spPr>
          <a:xfrm>
            <a:off x="8480110" y="3777868"/>
            <a:ext cx="3560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>
                <a:solidFill>
                  <a:schemeClr val="accent1">
                    <a:lumMod val="75000"/>
                  </a:schemeClr>
                </a:solidFill>
              </a:rPr>
              <a:t>The Museum of Modern Art, Ibaraki</a:t>
            </a: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B8C73490-FE55-430A-B45E-E0F8E314A589}"/>
              </a:ext>
            </a:extLst>
          </p:cNvPr>
          <p:cNvSpPr/>
          <p:nvPr/>
        </p:nvSpPr>
        <p:spPr>
          <a:xfrm>
            <a:off x="2186958" y="5801667"/>
            <a:ext cx="7885166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ja-JP" altLang="en-US" sz="24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ようこそ　茨城県近代美術館へ</a:t>
            </a:r>
          </a:p>
        </p:txBody>
      </p:sp>
    </p:spTree>
    <p:extLst>
      <p:ext uri="{BB962C8B-B14F-4D97-AF65-F5344CB8AC3E}">
        <p14:creationId xmlns:p14="http://schemas.microsoft.com/office/powerpoint/2010/main" val="324606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4614"/>
    </mc:Choice>
    <mc:Fallback xmlns="">
      <p:transition advTm="246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38" objId="4"/>
        <p14:stopEvt time="2343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字幕 2">
            <a:extLst>
              <a:ext uri="{FF2B5EF4-FFF2-40B4-BE49-F238E27FC236}">
                <a16:creationId xmlns:a16="http://schemas.microsoft.com/office/drawing/2014/main" id="{FCEC0EE0-B214-4C04-9B88-D875CC2641BC}"/>
              </a:ext>
            </a:extLst>
          </p:cNvPr>
          <p:cNvSpPr txBox="1">
            <a:spLocks/>
          </p:cNvSpPr>
          <p:nvPr/>
        </p:nvSpPr>
        <p:spPr>
          <a:xfrm>
            <a:off x="490891" y="174263"/>
            <a:ext cx="8510588" cy="6501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b="1" dirty="0">
                <a:latin typeface="+mn-ea"/>
                <a:ea typeface="+mn-ea"/>
              </a:rPr>
              <a:t>(3)</a:t>
            </a:r>
            <a:r>
              <a:rPr lang="ja-JP" altLang="en-US" sz="2800" b="1" dirty="0">
                <a:latin typeface="+mn-ea"/>
                <a:ea typeface="+mn-ea"/>
              </a:rPr>
              <a:t> 対話型アートツアー</a:t>
            </a:r>
            <a:endParaRPr lang="en-US" altLang="ja-JP" sz="2800" b="1" dirty="0">
              <a:latin typeface="+mn-ea"/>
              <a:ea typeface="+mn-ea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C0D4F833-01FA-4823-B197-A2425BCAAF16}"/>
              </a:ext>
            </a:extLst>
          </p:cNvPr>
          <p:cNvGrpSpPr/>
          <p:nvPr/>
        </p:nvGrpSpPr>
        <p:grpSpPr>
          <a:xfrm>
            <a:off x="857305" y="3168237"/>
            <a:ext cx="11186519" cy="938247"/>
            <a:chOff x="520262" y="3608267"/>
            <a:chExt cx="9421987" cy="1510433"/>
          </a:xfrm>
        </p:grpSpPr>
        <p:sp>
          <p:nvSpPr>
            <p:cNvPr id="22" name="四角形: 角を丸くする 21">
              <a:extLst>
                <a:ext uri="{FF2B5EF4-FFF2-40B4-BE49-F238E27FC236}">
                  <a16:creationId xmlns:a16="http://schemas.microsoft.com/office/drawing/2014/main" id="{1B413C1A-DC18-43B1-B947-A2F297162315}"/>
                </a:ext>
              </a:extLst>
            </p:cNvPr>
            <p:cNvSpPr/>
            <p:nvPr/>
          </p:nvSpPr>
          <p:spPr>
            <a:xfrm>
              <a:off x="520262" y="3608267"/>
              <a:ext cx="9169731" cy="115212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09E9D69D-6BB8-45FB-B05A-19F9DE7BD12E}"/>
                </a:ext>
              </a:extLst>
            </p:cNvPr>
            <p:cNvSpPr/>
            <p:nvPr/>
          </p:nvSpPr>
          <p:spPr>
            <a:xfrm>
              <a:off x="613530" y="3830471"/>
              <a:ext cx="9328719" cy="12882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2800" b="1" dirty="0">
                  <a:solidFill>
                    <a:srgbClr val="212121"/>
                  </a:solidFill>
                  <a:latin typeface="+mn-ea"/>
                </a:rPr>
                <a:t>作品の見方に、「正しい見方」や「間違った見方」はありません。</a:t>
              </a:r>
              <a:endParaRPr lang="en-US" altLang="ja-JP" sz="2800" b="1" dirty="0">
                <a:solidFill>
                  <a:srgbClr val="212121"/>
                </a:solidFill>
                <a:latin typeface="+mn-ea"/>
              </a:endParaRPr>
            </a:p>
            <a:p>
              <a:endParaRPr lang="en-US" altLang="ja-JP" b="1" dirty="0">
                <a:solidFill>
                  <a:srgbClr val="212121"/>
                </a:solidFill>
                <a:latin typeface="+mn-ea"/>
              </a:endParaRPr>
            </a:p>
          </p:txBody>
        </p:sp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4A9A9A9C-0F0D-4E1E-AF91-BE8532C1BBB6}"/>
              </a:ext>
            </a:extLst>
          </p:cNvPr>
          <p:cNvGrpSpPr/>
          <p:nvPr/>
        </p:nvGrpSpPr>
        <p:grpSpPr>
          <a:xfrm>
            <a:off x="857305" y="1049220"/>
            <a:ext cx="10131671" cy="1832289"/>
            <a:chOff x="704905" y="1239631"/>
            <a:chExt cx="10131671" cy="1832289"/>
          </a:xfrm>
        </p:grpSpPr>
        <p:grpSp>
          <p:nvGrpSpPr>
            <p:cNvPr id="25" name="グループ化 24">
              <a:extLst>
                <a:ext uri="{FF2B5EF4-FFF2-40B4-BE49-F238E27FC236}">
                  <a16:creationId xmlns:a16="http://schemas.microsoft.com/office/drawing/2014/main" id="{72C8413B-52D7-4E41-BB44-009CA42BC8CD}"/>
                </a:ext>
              </a:extLst>
            </p:cNvPr>
            <p:cNvGrpSpPr/>
            <p:nvPr/>
          </p:nvGrpSpPr>
          <p:grpSpPr>
            <a:xfrm>
              <a:off x="704905" y="1583253"/>
              <a:ext cx="6183575" cy="1231106"/>
              <a:chOff x="704905" y="1583253"/>
              <a:chExt cx="6183575" cy="1231106"/>
            </a:xfrm>
          </p:grpSpPr>
          <p:sp>
            <p:nvSpPr>
              <p:cNvPr id="27" name="四角形: 角を丸くする 26">
                <a:extLst>
                  <a:ext uri="{FF2B5EF4-FFF2-40B4-BE49-F238E27FC236}">
                    <a16:creationId xmlns:a16="http://schemas.microsoft.com/office/drawing/2014/main" id="{2DF1B028-EBAE-4AD6-B3EA-8ACF3A3D3109}"/>
                  </a:ext>
                </a:extLst>
              </p:cNvPr>
              <p:cNvSpPr/>
              <p:nvPr/>
            </p:nvSpPr>
            <p:spPr>
              <a:xfrm>
                <a:off x="704905" y="1737010"/>
                <a:ext cx="6183575" cy="1077349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/>
              </a:p>
            </p:txBody>
          </p:sp>
          <p:sp>
            <p:nvSpPr>
              <p:cNvPr id="28" name="正方形/長方形 27">
                <a:extLst>
                  <a:ext uri="{FF2B5EF4-FFF2-40B4-BE49-F238E27FC236}">
                    <a16:creationId xmlns:a16="http://schemas.microsoft.com/office/drawing/2014/main" id="{DA3DCF5A-399E-423D-8A2B-C89BFD2DBD99}"/>
                  </a:ext>
                </a:extLst>
              </p:cNvPr>
              <p:cNvSpPr/>
              <p:nvPr/>
            </p:nvSpPr>
            <p:spPr>
              <a:xfrm>
                <a:off x="815639" y="1583253"/>
                <a:ext cx="5962106" cy="12311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en-US" altLang="ja-JP" dirty="0">
                  <a:solidFill>
                    <a:srgbClr val="212121"/>
                  </a:solidFill>
                  <a:latin typeface="Open Sans"/>
                </a:endParaRPr>
              </a:p>
              <a:p>
                <a:r>
                  <a:rPr lang="ja-JP" altLang="en-US" sz="2800" b="1" dirty="0"/>
                  <a:t>　自分の感じたこと、思ったことを自信をもって話してみよう！</a:t>
                </a:r>
              </a:p>
            </p:txBody>
          </p:sp>
        </p:grp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F2E22FC2-150D-45B1-847D-27D013BE3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88623" y="1239631"/>
              <a:ext cx="2647953" cy="1832289"/>
            </a:xfrm>
            <a:prstGeom prst="rect">
              <a:avLst/>
            </a:prstGeom>
          </p:spPr>
        </p:pic>
      </p:grpSp>
      <p:grpSp>
        <p:nvGrpSpPr>
          <p:cNvPr id="29" name="グループ化 28">
            <a:extLst>
              <a:ext uri="{FF2B5EF4-FFF2-40B4-BE49-F238E27FC236}">
                <a16:creationId xmlns:a16="http://schemas.microsoft.com/office/drawing/2014/main" id="{0C520BCA-875F-49CF-9E5E-006ED29E172B}"/>
              </a:ext>
            </a:extLst>
          </p:cNvPr>
          <p:cNvGrpSpPr/>
          <p:nvPr/>
        </p:nvGrpSpPr>
        <p:grpSpPr>
          <a:xfrm>
            <a:off x="857305" y="4481136"/>
            <a:ext cx="10477390" cy="962660"/>
            <a:chOff x="704905" y="5069840"/>
            <a:chExt cx="10477390" cy="962660"/>
          </a:xfrm>
        </p:grpSpPr>
        <p:sp>
          <p:nvSpPr>
            <p:cNvPr id="30" name="四角形: 角を丸くする 29">
              <a:extLst>
                <a:ext uri="{FF2B5EF4-FFF2-40B4-BE49-F238E27FC236}">
                  <a16:creationId xmlns:a16="http://schemas.microsoft.com/office/drawing/2014/main" id="{F87238B2-FEB6-42BD-8CAD-4C0F33C47FB7}"/>
                </a:ext>
              </a:extLst>
            </p:cNvPr>
            <p:cNvSpPr/>
            <p:nvPr/>
          </p:nvSpPr>
          <p:spPr>
            <a:xfrm>
              <a:off x="704905" y="5069840"/>
              <a:ext cx="10267895" cy="962660"/>
            </a:xfrm>
            <a:prstGeom prst="roundRect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1" name="正方形/長方形 30">
              <a:extLst>
                <a:ext uri="{FF2B5EF4-FFF2-40B4-BE49-F238E27FC236}">
                  <a16:creationId xmlns:a16="http://schemas.microsoft.com/office/drawing/2014/main" id="{36FD9ED5-ACC1-4B6D-A59A-DFC1351AB317}"/>
                </a:ext>
              </a:extLst>
            </p:cNvPr>
            <p:cNvSpPr/>
            <p:nvPr/>
          </p:nvSpPr>
          <p:spPr>
            <a:xfrm>
              <a:off x="704905" y="5258782"/>
              <a:ext cx="1047739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ja-JP" altLang="en-US" sz="3200" b="1" dirty="0">
                  <a:solidFill>
                    <a:srgbClr val="212121"/>
                  </a:solidFill>
                  <a:latin typeface="Open Sans"/>
                </a:rPr>
                <a:t>「自分の考えが深まる」「他の人の考えを理解できる」</a:t>
              </a:r>
              <a:endParaRPr lang="en-US" altLang="ja-JP" sz="3200" b="1" dirty="0">
                <a:solidFill>
                  <a:srgbClr val="212121"/>
                </a:solidFill>
                <a:latin typeface="Open Sans"/>
              </a:endParaRPr>
            </a:p>
          </p:txBody>
        </p:sp>
      </p:grpSp>
      <p:sp>
        <p:nvSpPr>
          <p:cNvPr id="33" name="タイトル 1">
            <a:extLst>
              <a:ext uri="{FF2B5EF4-FFF2-40B4-BE49-F238E27FC236}">
                <a16:creationId xmlns:a16="http://schemas.microsoft.com/office/drawing/2014/main" id="{6C1F470B-951B-406F-9E76-125A54BA25D4}"/>
              </a:ext>
            </a:extLst>
          </p:cNvPr>
          <p:cNvSpPr txBox="1">
            <a:spLocks/>
          </p:cNvSpPr>
          <p:nvPr/>
        </p:nvSpPr>
        <p:spPr>
          <a:xfrm>
            <a:off x="8847342" y="120766"/>
            <a:ext cx="3387493" cy="3677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8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1</a:t>
            </a:r>
            <a:r>
              <a:rPr lang="ja-JP" altLang="en-US" sz="18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　美術館に来てできること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156B3034-A404-4599-A2D5-F3B6CBB6448D}"/>
              </a:ext>
            </a:extLst>
          </p:cNvPr>
          <p:cNvGrpSpPr/>
          <p:nvPr/>
        </p:nvGrpSpPr>
        <p:grpSpPr>
          <a:xfrm>
            <a:off x="3211811" y="5699221"/>
            <a:ext cx="5410030" cy="883587"/>
            <a:chOff x="3211811" y="5699221"/>
            <a:chExt cx="5410030" cy="883587"/>
          </a:xfrm>
        </p:grpSpPr>
        <p:sp>
          <p:nvSpPr>
            <p:cNvPr id="4" name="四角形: 角を丸くする 3">
              <a:extLst>
                <a:ext uri="{FF2B5EF4-FFF2-40B4-BE49-F238E27FC236}">
                  <a16:creationId xmlns:a16="http://schemas.microsoft.com/office/drawing/2014/main" id="{786A1358-BD0C-4FA0-9A87-347A50025D52}"/>
                </a:ext>
              </a:extLst>
            </p:cNvPr>
            <p:cNvSpPr/>
            <p:nvPr/>
          </p:nvSpPr>
          <p:spPr>
            <a:xfrm>
              <a:off x="3211811" y="5699221"/>
              <a:ext cx="5129212" cy="883587"/>
            </a:xfrm>
            <a:prstGeom prst="roundRect">
              <a:avLst/>
            </a:prstGeom>
            <a:solidFill>
              <a:srgbClr val="FF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" name="テキスト ボックス 1">
              <a:extLst>
                <a:ext uri="{FF2B5EF4-FFF2-40B4-BE49-F238E27FC236}">
                  <a16:creationId xmlns:a16="http://schemas.microsoft.com/office/drawing/2014/main" id="{C7DCDEAC-DA46-4A89-8D34-E30DC869CB72}"/>
                </a:ext>
              </a:extLst>
            </p:cNvPr>
            <p:cNvSpPr txBox="1"/>
            <p:nvPr/>
          </p:nvSpPr>
          <p:spPr>
            <a:xfrm>
              <a:off x="3360662" y="5904560"/>
              <a:ext cx="526117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/>
                <a:t>より深い鑑賞につながる</a:t>
              </a:r>
            </a:p>
          </p:txBody>
        </p:sp>
      </p:grpSp>
      <p:pic>
        <p:nvPicPr>
          <p:cNvPr id="6" name="HP事前指導10">
            <a:hlinkClick r:id="" action="ppaction://media"/>
            <a:extLst>
              <a:ext uri="{FF2B5EF4-FFF2-40B4-BE49-F238E27FC236}">
                <a16:creationId xmlns:a16="http://schemas.microsoft.com/office/drawing/2014/main" id="{0123EE41-00F9-453F-8C7A-232A8B8A56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00815" y="329091"/>
            <a:ext cx="609600" cy="6096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1A43DFF1-3198-400F-B954-BB4D2C6877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3769" y="51569"/>
            <a:ext cx="1243692" cy="8657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389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237"/>
    </mc:Choice>
    <mc:Fallback xmlns="">
      <p:transition spd="slow" advTm="62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8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28" objId="6"/>
        <p14:stopEvt time="62008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P事前指導11">
            <a:hlinkClick r:id="" action="ppaction://media"/>
            <a:extLst>
              <a:ext uri="{FF2B5EF4-FFF2-40B4-BE49-F238E27FC236}">
                <a16:creationId xmlns:a16="http://schemas.microsoft.com/office/drawing/2014/main" id="{3DB7CC1C-C595-4FEF-AD77-6E85C88D5A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4061" y="3429000"/>
            <a:ext cx="609600" cy="609600"/>
          </a:xfrm>
          <a:prstGeom prst="rect">
            <a:avLst/>
          </a:prstGeom>
        </p:spPr>
      </p:pic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3B0C677-F4F6-4E3D-B186-EE20182300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0543" y="1145452"/>
            <a:ext cx="10670913" cy="43513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400" b="1" dirty="0"/>
              <a:t>　ワークショップでは、展覧会鑑賞と組み合わせて、当館スタッフ緒一緒に簡単なものづくりを楽しめます。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　また、展覧会の内容に沿ったイベントでもワークショップを楽しめます。　</a:t>
            </a:r>
            <a:endParaRPr lang="en-US" altLang="ja-JP" sz="2400" b="1" dirty="0"/>
          </a:p>
          <a:p>
            <a:pPr marL="0" indent="0">
              <a:buNone/>
            </a:pPr>
            <a:endParaRPr lang="ja-JP" altLang="en-US" sz="2400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91CD7C1-54D2-45A4-BF4E-905CAAA63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7862" y="2849295"/>
            <a:ext cx="4425642" cy="3040330"/>
          </a:xfrm>
          <a:prstGeom prst="rect">
            <a:avLst/>
          </a:prstGeom>
        </p:spPr>
      </p:pic>
      <p:sp>
        <p:nvSpPr>
          <p:cNvPr id="10" name="タイトル 1">
            <a:extLst>
              <a:ext uri="{FF2B5EF4-FFF2-40B4-BE49-F238E27FC236}">
                <a16:creationId xmlns:a16="http://schemas.microsoft.com/office/drawing/2014/main" id="{32F1FCB7-FB15-4444-9CAF-ED1FF46C48C7}"/>
              </a:ext>
            </a:extLst>
          </p:cNvPr>
          <p:cNvSpPr txBox="1">
            <a:spLocks/>
          </p:cNvSpPr>
          <p:nvPr/>
        </p:nvSpPr>
        <p:spPr>
          <a:xfrm>
            <a:off x="8847342" y="120766"/>
            <a:ext cx="3387493" cy="36778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18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1</a:t>
            </a:r>
            <a:r>
              <a:rPr lang="ja-JP" altLang="en-US" sz="18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　美術館に来てできること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FF69518-E7EB-4248-9562-D43B886A0A7F}"/>
              </a:ext>
            </a:extLst>
          </p:cNvPr>
          <p:cNvSpPr/>
          <p:nvPr/>
        </p:nvSpPr>
        <p:spPr>
          <a:xfrm>
            <a:off x="462532" y="164425"/>
            <a:ext cx="32944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dirty="0">
                <a:latin typeface="+mn-ea"/>
              </a:rPr>
              <a:t>(4) </a:t>
            </a:r>
            <a:r>
              <a:rPr lang="ja-JP" altLang="en-US" sz="2800" b="1" dirty="0">
                <a:latin typeface="+mn-ea"/>
              </a:rPr>
              <a:t>ワークショップ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F2FECE7-6FCF-4CA1-BF81-5B81A9153C66}"/>
              </a:ext>
            </a:extLst>
          </p:cNvPr>
          <p:cNvSpPr txBox="1"/>
          <p:nvPr/>
        </p:nvSpPr>
        <p:spPr>
          <a:xfrm>
            <a:off x="6672263" y="5984412"/>
            <a:ext cx="25717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+mj-ea"/>
                <a:ea typeface="+mj-ea"/>
              </a:rPr>
              <a:t>【</a:t>
            </a:r>
            <a:r>
              <a:rPr kumimoji="1" lang="ja-JP" altLang="en-US" sz="1600" b="1" dirty="0">
                <a:latin typeface="+mj-ea"/>
                <a:ea typeface="+mj-ea"/>
              </a:rPr>
              <a:t>作品例　缶バッジ</a:t>
            </a:r>
            <a:r>
              <a:rPr kumimoji="1" lang="en-US" altLang="ja-JP" sz="1600" b="1" dirty="0">
                <a:latin typeface="+mj-ea"/>
                <a:ea typeface="+mj-ea"/>
              </a:rPr>
              <a:t>】</a:t>
            </a:r>
            <a:endParaRPr kumimoji="1" lang="ja-JP" altLang="en-US" sz="1600" b="1" dirty="0"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4F2EF3F-D70A-4BDA-8161-85F9E4908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3120" y="2849294"/>
            <a:ext cx="4246228" cy="304032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0E691A4-87A7-4BBA-95A6-3DED3CA601E7}"/>
              </a:ext>
            </a:extLst>
          </p:cNvPr>
          <p:cNvSpPr txBox="1"/>
          <p:nvPr/>
        </p:nvSpPr>
        <p:spPr>
          <a:xfrm>
            <a:off x="905444" y="6006590"/>
            <a:ext cx="2975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+mj-ea"/>
                <a:ea typeface="+mj-ea"/>
              </a:rPr>
              <a:t>【</a:t>
            </a:r>
            <a:r>
              <a:rPr kumimoji="1" lang="ja-JP" altLang="en-US" sz="1600" b="1" dirty="0">
                <a:latin typeface="+mj-ea"/>
                <a:ea typeface="+mj-ea"/>
              </a:rPr>
              <a:t>ワークショップの様子</a:t>
            </a:r>
            <a:r>
              <a:rPr kumimoji="1" lang="en-US" altLang="ja-JP" sz="1600" b="1" dirty="0">
                <a:latin typeface="+mj-ea"/>
                <a:ea typeface="+mj-ea"/>
              </a:rPr>
              <a:t>】</a:t>
            </a:r>
            <a:endParaRPr kumimoji="1" lang="ja-JP" altLang="en-US" sz="1600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56261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71"/>
    </mc:Choice>
    <mc:Fallback xmlns="">
      <p:transition spd="slow" advTm="24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2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03" objId="7"/>
        <p14:stopEvt time="24071" objId="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196628F-5C38-4991-9551-41742D873614}"/>
              </a:ext>
            </a:extLst>
          </p:cNvPr>
          <p:cNvSpPr txBox="1"/>
          <p:nvPr/>
        </p:nvSpPr>
        <p:spPr>
          <a:xfrm>
            <a:off x="3317805" y="2917474"/>
            <a:ext cx="8523834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1100" b="1" dirty="0"/>
          </a:p>
          <a:p>
            <a:endParaRPr lang="en-US" altLang="ja-JP" sz="1100" b="1" dirty="0"/>
          </a:p>
          <a:p>
            <a:r>
              <a:rPr lang="ja-JP" altLang="en-US" sz="3600" b="1" dirty="0"/>
              <a:t>・展示室内や作品の近くで</a:t>
            </a:r>
            <a:r>
              <a:rPr lang="ja-JP" altLang="en-US" sz="3600" b="1" dirty="0">
                <a:solidFill>
                  <a:srgbClr val="FF0000"/>
                </a:solidFill>
              </a:rPr>
              <a:t>飲食をしない</a:t>
            </a:r>
            <a:endParaRPr lang="en-US" altLang="ja-JP" sz="3600" b="1" dirty="0">
              <a:solidFill>
                <a:srgbClr val="FF0000"/>
              </a:solidFill>
            </a:endParaRPr>
          </a:p>
          <a:p>
            <a:endParaRPr lang="en-US" altLang="ja-JP" sz="1100" b="1" dirty="0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94D6ECD-2AE1-4BD1-819D-1DAE4CE32BE6}"/>
              </a:ext>
            </a:extLst>
          </p:cNvPr>
          <p:cNvSpPr/>
          <p:nvPr/>
        </p:nvSpPr>
        <p:spPr>
          <a:xfrm>
            <a:off x="3317805" y="1186736"/>
            <a:ext cx="48013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b="1" dirty="0"/>
              <a:t>・作品には</a:t>
            </a:r>
            <a:r>
              <a:rPr lang="ja-JP" altLang="en-US" sz="3600" b="1" dirty="0">
                <a:solidFill>
                  <a:srgbClr val="FF0000"/>
                </a:solidFill>
              </a:rPr>
              <a:t>さわらない</a:t>
            </a:r>
            <a:endParaRPr lang="en-US" altLang="ja-JP" sz="3600" b="1" dirty="0">
              <a:solidFill>
                <a:srgbClr val="FF0000"/>
              </a:solidFill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BF4B172-48A7-4159-9F28-698C42A1228D}"/>
              </a:ext>
            </a:extLst>
          </p:cNvPr>
          <p:cNvSpPr/>
          <p:nvPr/>
        </p:nvSpPr>
        <p:spPr>
          <a:xfrm>
            <a:off x="3317805" y="2185869"/>
            <a:ext cx="57246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3600" b="1" dirty="0"/>
              <a:t>・メモをするときは</a:t>
            </a:r>
            <a:r>
              <a:rPr lang="ja-JP" altLang="en-US" sz="3600" b="1" dirty="0">
                <a:solidFill>
                  <a:srgbClr val="FF0000"/>
                </a:solidFill>
              </a:rPr>
              <a:t>鉛筆で</a:t>
            </a:r>
            <a:endParaRPr lang="en-US" altLang="ja-JP" sz="3600" b="1" dirty="0">
              <a:solidFill>
                <a:srgbClr val="FF0000"/>
              </a:solidFill>
            </a:endParaRPr>
          </a:p>
        </p:txBody>
      </p:sp>
      <p:sp>
        <p:nvSpPr>
          <p:cNvPr id="8" name="吹き出し: 円形 7">
            <a:extLst>
              <a:ext uri="{FF2B5EF4-FFF2-40B4-BE49-F238E27FC236}">
                <a16:creationId xmlns:a16="http://schemas.microsoft.com/office/drawing/2014/main" id="{22A090D0-8FF1-4291-8A35-275F8D9E7C41}"/>
              </a:ext>
            </a:extLst>
          </p:cNvPr>
          <p:cNvSpPr/>
          <p:nvPr/>
        </p:nvSpPr>
        <p:spPr>
          <a:xfrm>
            <a:off x="968004" y="1881402"/>
            <a:ext cx="1810068" cy="1568206"/>
          </a:xfrm>
          <a:prstGeom prst="wedgeEllipseCallout">
            <a:avLst>
              <a:gd name="adj1" fmla="val -15540"/>
              <a:gd name="adj2" fmla="val 88698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000" dirty="0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みんな守ってね！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0F08DC0-5366-4868-B4C8-B85782464C48}"/>
              </a:ext>
            </a:extLst>
          </p:cNvPr>
          <p:cNvSpPr txBox="1"/>
          <p:nvPr/>
        </p:nvSpPr>
        <p:spPr>
          <a:xfrm>
            <a:off x="1203879" y="302354"/>
            <a:ext cx="76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accent1">
                    <a:lumMod val="75000"/>
                  </a:schemeClr>
                </a:solidFill>
              </a:rPr>
              <a:t>美術館でのマナー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A815A65-E02B-48D9-BFF4-1AB8798A5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004" y="-179889"/>
            <a:ext cx="126125" cy="964486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AEA2C85-4819-464B-A43F-BF8F571CEBF0}"/>
              </a:ext>
            </a:extLst>
          </p:cNvPr>
          <p:cNvSpPr txBox="1"/>
          <p:nvPr/>
        </p:nvSpPr>
        <p:spPr>
          <a:xfrm>
            <a:off x="3299081" y="4338291"/>
            <a:ext cx="7551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・美術館内で</a:t>
            </a:r>
            <a:r>
              <a:rPr lang="ja-JP" altLang="en-US" sz="3600" b="1" dirty="0">
                <a:solidFill>
                  <a:srgbClr val="FF0000"/>
                </a:solidFill>
              </a:rPr>
              <a:t>大声を出さない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9EE5276-7A9B-4267-8B42-10330407CC7D}"/>
              </a:ext>
            </a:extLst>
          </p:cNvPr>
          <p:cNvSpPr txBox="1"/>
          <p:nvPr/>
        </p:nvSpPr>
        <p:spPr>
          <a:xfrm>
            <a:off x="3317805" y="5519711"/>
            <a:ext cx="7551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b="1" dirty="0"/>
              <a:t>・美術館内で</a:t>
            </a:r>
            <a:r>
              <a:rPr lang="ja-JP" altLang="en-US" sz="3600" b="1" dirty="0">
                <a:solidFill>
                  <a:srgbClr val="FF0000"/>
                </a:solidFill>
              </a:rPr>
              <a:t>走らない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4638601C-F54B-417D-AE6F-E360425C0E8D}"/>
              </a:ext>
            </a:extLst>
          </p:cNvPr>
          <p:cNvGrpSpPr/>
          <p:nvPr/>
        </p:nvGrpSpPr>
        <p:grpSpPr>
          <a:xfrm>
            <a:off x="498376" y="4071636"/>
            <a:ext cx="3737172" cy="2419077"/>
            <a:chOff x="498376" y="4071636"/>
            <a:chExt cx="3737172" cy="2419077"/>
          </a:xfrm>
        </p:grpSpPr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B2AEF196-8BA4-4E96-A309-053649ED3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03879" y="4071636"/>
              <a:ext cx="1338317" cy="2094406"/>
            </a:xfrm>
            <a:prstGeom prst="rect">
              <a:avLst/>
            </a:prstGeom>
          </p:spPr>
        </p:pic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13422332-6622-4027-B3A3-21329105F9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8376" y="6112728"/>
              <a:ext cx="3737172" cy="377985"/>
            </a:xfrm>
            <a:prstGeom prst="rect">
              <a:avLst/>
            </a:prstGeom>
          </p:spPr>
        </p:pic>
      </p:grpSp>
      <p:pic>
        <p:nvPicPr>
          <p:cNvPr id="11" name="図 10">
            <a:extLst>
              <a:ext uri="{FF2B5EF4-FFF2-40B4-BE49-F238E27FC236}">
                <a16:creationId xmlns:a16="http://schemas.microsoft.com/office/drawing/2014/main" id="{A1F6AEBB-E836-47C1-B2A1-C4117EC686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21465" y="1064511"/>
            <a:ext cx="1243692" cy="865707"/>
          </a:xfrm>
          <a:prstGeom prst="rect">
            <a:avLst/>
          </a:prstGeom>
        </p:spPr>
      </p:pic>
      <p:pic>
        <p:nvPicPr>
          <p:cNvPr id="14" name="HP事前指導12V2">
            <a:hlinkClick r:id="" action="ppaction://media"/>
            <a:extLst>
              <a:ext uri="{FF2B5EF4-FFF2-40B4-BE49-F238E27FC236}">
                <a16:creationId xmlns:a16="http://schemas.microsoft.com/office/drawing/2014/main" id="{EF1F6808-45AF-4B5D-A9CA-0AF0452BECD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78521" y="563964"/>
            <a:ext cx="609600" cy="609600"/>
          </a:xfrm>
          <a:prstGeom prst="rect">
            <a:avLst/>
          </a:prstGeom>
        </p:spPr>
      </p:pic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0B70FA8-2216-411C-B691-8B6734F29E1E}"/>
              </a:ext>
            </a:extLst>
          </p:cNvPr>
          <p:cNvSpPr/>
          <p:nvPr/>
        </p:nvSpPr>
        <p:spPr>
          <a:xfrm>
            <a:off x="10105571" y="416046"/>
            <a:ext cx="1243692" cy="9054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969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586"/>
    </mc:Choice>
    <mc:Fallback xmlns="">
      <p:transition spd="slow" advTm="115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7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8" grpId="0" animBg="1"/>
      <p:bldP spid="12" grpId="0"/>
      <p:bldP spid="13" grpId="0"/>
    </p:bldLst>
  </p:timing>
  <p:extLst mod="1">
    <p:ext uri="{E180D4A7-C9FB-4DFB-919C-405C955672EB}">
      <p14:showEvtLst xmlns:p14="http://schemas.microsoft.com/office/powerpoint/2010/main">
        <p14:playEvt time="179" objId="14"/>
        <p14:stopEvt time="115586" objId="14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P事前指導13">
            <a:hlinkClick r:id="" action="ppaction://media"/>
            <a:extLst>
              <a:ext uri="{FF2B5EF4-FFF2-40B4-BE49-F238E27FC236}">
                <a16:creationId xmlns:a16="http://schemas.microsoft.com/office/drawing/2014/main" id="{722339EB-FCC2-4944-B160-82DCBB118F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95195" y="3124200"/>
            <a:ext cx="609600" cy="6096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58D50A2-216C-442F-8F07-877E12AB34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50764" y="5672734"/>
            <a:ext cx="1341236" cy="1176630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BC1D5BA2-6F3F-4D19-81C6-C79F9136F51A}"/>
              </a:ext>
            </a:extLst>
          </p:cNvPr>
          <p:cNvSpPr/>
          <p:nvPr/>
        </p:nvSpPr>
        <p:spPr>
          <a:xfrm>
            <a:off x="1072240" y="1555666"/>
            <a:ext cx="10229125" cy="510909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7283694" y="2414499"/>
            <a:ext cx="673769" cy="625652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D741455-041B-462C-A073-B28DB321AC91}"/>
              </a:ext>
            </a:extLst>
          </p:cNvPr>
          <p:cNvSpPr txBox="1"/>
          <p:nvPr/>
        </p:nvSpPr>
        <p:spPr>
          <a:xfrm>
            <a:off x="1172207" y="255365"/>
            <a:ext cx="6785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accent1">
                    <a:lumMod val="75000"/>
                  </a:schemeClr>
                </a:solidFill>
              </a:rPr>
              <a:t>感染拡大を防ぐために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9E49073B-8B9C-4B41-9276-F3BD9110F9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935" y="-297123"/>
            <a:ext cx="138305" cy="1040580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1DF1E92-7077-4872-87BF-BDE7BA7D3F0A}"/>
              </a:ext>
            </a:extLst>
          </p:cNvPr>
          <p:cNvSpPr txBox="1"/>
          <p:nvPr/>
        </p:nvSpPr>
        <p:spPr>
          <a:xfrm>
            <a:off x="1172205" y="874738"/>
            <a:ext cx="10029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新型コロナウィルスに伴う</a:t>
            </a:r>
            <a:r>
              <a:rPr kumimoji="1" lang="ja-JP" altLang="en-US" sz="3200" dirty="0">
                <a:solidFill>
                  <a:srgbClr val="FF0000"/>
                </a:solidFill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三密回避</a:t>
            </a:r>
            <a:r>
              <a:rPr kumimoji="1" lang="ja-JP" altLang="en-US" sz="3200" dirty="0">
                <a:latin typeface="ＤＦ特太ゴシック体" panose="020B0509000000000000" pitchFamily="49" charset="-128"/>
                <a:ea typeface="ＤＦ特太ゴシック体" panose="020B0509000000000000" pitchFamily="49" charset="-128"/>
              </a:rPr>
              <a:t>にご協力ください</a:t>
            </a:r>
            <a:r>
              <a:rPr kumimoji="1" lang="ja-JP" altLang="en-US" sz="3200" dirty="0"/>
              <a:t>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71B64BB2-E538-4396-9E0F-0B279BB5A407}"/>
              </a:ext>
            </a:extLst>
          </p:cNvPr>
          <p:cNvSpPr txBox="1"/>
          <p:nvPr/>
        </p:nvSpPr>
        <p:spPr>
          <a:xfrm>
            <a:off x="1380122" y="1748909"/>
            <a:ext cx="10029193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latin typeface="+mn-ea"/>
              </a:rPr>
              <a:t>◇発熱や軽度でも咳や咽頭痛の方は、鑑賞をご遠慮ください。</a:t>
            </a:r>
            <a:endParaRPr kumimoji="1" lang="en-US" altLang="ja-JP" sz="2800" b="1" dirty="0">
              <a:latin typeface="+mn-ea"/>
            </a:endParaRPr>
          </a:p>
          <a:p>
            <a:br>
              <a:rPr kumimoji="1" lang="en-US" altLang="ja-JP" sz="2800" b="1" dirty="0">
                <a:latin typeface="+mn-ea"/>
              </a:rPr>
            </a:br>
            <a:r>
              <a:rPr kumimoji="1" lang="ja-JP" altLang="en-US" sz="2800" b="1" dirty="0">
                <a:latin typeface="+mn-ea"/>
              </a:rPr>
              <a:t>◇入館の際は、必ず検温と消毒をしてください。</a:t>
            </a:r>
            <a:endParaRPr kumimoji="1" lang="en-US" altLang="ja-JP" sz="2800" b="1" dirty="0">
              <a:latin typeface="+mn-ea"/>
            </a:endParaRPr>
          </a:p>
          <a:p>
            <a:br>
              <a:rPr kumimoji="1" lang="en-US" altLang="ja-JP" sz="2800" b="1" dirty="0">
                <a:latin typeface="+mn-ea"/>
              </a:rPr>
            </a:br>
            <a:r>
              <a:rPr kumimoji="1" lang="ja-JP" altLang="en-US" sz="2800" b="1" dirty="0">
                <a:latin typeface="+mn-ea"/>
              </a:rPr>
              <a:t>◇必ずマスクを着用してください。</a:t>
            </a:r>
            <a:endParaRPr kumimoji="1" lang="en-US" altLang="ja-JP" sz="2800" b="1" dirty="0">
              <a:latin typeface="+mn-ea"/>
            </a:endParaRPr>
          </a:p>
          <a:p>
            <a:br>
              <a:rPr kumimoji="1" lang="en-US" altLang="ja-JP" sz="2800" b="1" dirty="0">
                <a:latin typeface="+mn-ea"/>
              </a:rPr>
            </a:br>
            <a:r>
              <a:rPr kumimoji="1" lang="ja-JP" altLang="en-US" sz="2800" b="1" dirty="0">
                <a:latin typeface="+mn-ea"/>
              </a:rPr>
              <a:t>◇人と人との間を空けてご入場ください。</a:t>
            </a:r>
            <a:endParaRPr kumimoji="1" lang="en-US" altLang="ja-JP" sz="2800" b="1" dirty="0">
              <a:latin typeface="+mn-ea"/>
            </a:endParaRPr>
          </a:p>
          <a:p>
            <a:br>
              <a:rPr kumimoji="1" lang="en-US" altLang="ja-JP" sz="2800" b="1" dirty="0">
                <a:latin typeface="+mn-ea"/>
              </a:rPr>
            </a:br>
            <a:r>
              <a:rPr kumimoji="1" lang="ja-JP" altLang="en-US" sz="2800" b="1" dirty="0">
                <a:latin typeface="+mn-ea"/>
              </a:rPr>
              <a:t>◇接近した距離での会話はお控えください。</a:t>
            </a:r>
            <a:endParaRPr kumimoji="1" lang="en-US" altLang="ja-JP" sz="2800" b="1" dirty="0">
              <a:latin typeface="+mn-ea"/>
            </a:endParaRPr>
          </a:p>
          <a:p>
            <a:br>
              <a:rPr kumimoji="1" lang="en-US" altLang="ja-JP" sz="2800" b="1" dirty="0">
                <a:latin typeface="+mn-ea"/>
              </a:rPr>
            </a:br>
            <a:r>
              <a:rPr kumimoji="1" lang="ja-JP" altLang="en-US" sz="2800" b="1" dirty="0">
                <a:latin typeface="+mn-ea"/>
              </a:rPr>
              <a:t>◇退館する際にも、必ず消毒をしてください。</a:t>
            </a:r>
            <a:endParaRPr kumimoji="1" lang="en-US" altLang="ja-JP" sz="2800" b="1" dirty="0">
              <a:latin typeface="+mn-ea"/>
            </a:endParaRPr>
          </a:p>
          <a:p>
            <a:endParaRPr kumimoji="1"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83158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5509"/>
    </mc:Choice>
    <mc:Fallback xmlns="">
      <p:transition advTm="25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11" objId="8"/>
        <p14:stopEvt time="24927" objId="8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P事前指導14">
            <a:hlinkClick r:id="" action="ppaction://media"/>
            <a:extLst>
              <a:ext uri="{FF2B5EF4-FFF2-40B4-BE49-F238E27FC236}">
                <a16:creationId xmlns:a16="http://schemas.microsoft.com/office/drawing/2014/main" id="{649DFA1A-65BD-4839-92A4-32CCDDE899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5D536B23-A146-4781-BBCC-C2AB05D3AF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36E5D6B-3BE2-4235-B960-35F78433FB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3464" y="4573523"/>
            <a:ext cx="3518401" cy="169048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4323B5B5-7877-4B6C-A38A-54E1D99F72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4046" y="2284477"/>
            <a:ext cx="5096136" cy="2669985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6315EC1-FF28-4091-B6B1-9A38B2E0DEF7}"/>
              </a:ext>
            </a:extLst>
          </p:cNvPr>
          <p:cNvSpPr txBox="1"/>
          <p:nvPr/>
        </p:nvSpPr>
        <p:spPr>
          <a:xfrm>
            <a:off x="2550497" y="1167261"/>
            <a:ext cx="7393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茨城県近代美術館を十分お楽しみください。</a:t>
            </a: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FC7FE7F3-592A-411D-8910-767F0DD1EC2A}"/>
              </a:ext>
            </a:extLst>
          </p:cNvPr>
          <p:cNvSpPr/>
          <p:nvPr/>
        </p:nvSpPr>
        <p:spPr>
          <a:xfrm>
            <a:off x="5072332" y="4573523"/>
            <a:ext cx="7143881" cy="67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841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2683"/>
    </mc:Choice>
    <mc:Fallback xmlns="">
      <p:transition advTm="32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816" objId="2"/>
        <p14:stopEvt time="24389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図 31">
            <a:extLst>
              <a:ext uri="{FF2B5EF4-FFF2-40B4-BE49-F238E27FC236}">
                <a16:creationId xmlns:a16="http://schemas.microsoft.com/office/drawing/2014/main" id="{BD18E821-57FA-4B8E-9085-04146449F7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0768" y="1874857"/>
            <a:ext cx="2545053" cy="1626856"/>
          </a:xfrm>
          <a:prstGeom prst="rect">
            <a:avLst/>
          </a:prstGeom>
        </p:spPr>
      </p:pic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294A5707-A36A-45A0-A259-3F1DA713EA8C}"/>
              </a:ext>
            </a:extLst>
          </p:cNvPr>
          <p:cNvSpPr txBox="1"/>
          <p:nvPr/>
        </p:nvSpPr>
        <p:spPr>
          <a:xfrm>
            <a:off x="2144749" y="1115990"/>
            <a:ext cx="9056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・すぐれた作品を集めて</a:t>
            </a:r>
            <a:r>
              <a:rPr lang="en-US" altLang="ja-JP" sz="2800" b="1" dirty="0"/>
              <a:t>､</a:t>
            </a:r>
            <a:r>
              <a:rPr lang="ja-JP" altLang="en-US" sz="2800" b="1" dirty="0"/>
              <a:t>大切に保存し後世に伝える。</a:t>
            </a: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7793D108-F759-449A-A13F-19D94FEBC2B0}"/>
              </a:ext>
            </a:extLst>
          </p:cNvPr>
          <p:cNvSpPr txBox="1"/>
          <p:nvPr/>
        </p:nvSpPr>
        <p:spPr>
          <a:xfrm>
            <a:off x="2144749" y="1615718"/>
            <a:ext cx="84897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/>
              <a:t>・素晴らしい作品をみんなに紹介する。</a:t>
            </a: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21FB42BE-9B61-4EB5-8773-ECBDA0504DEC}"/>
              </a:ext>
            </a:extLst>
          </p:cNvPr>
          <p:cNvSpPr txBox="1"/>
          <p:nvPr/>
        </p:nvSpPr>
        <p:spPr>
          <a:xfrm>
            <a:off x="552691" y="2477427"/>
            <a:ext cx="4168599" cy="553998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lang="ja-JP" altLang="en-US" sz="3000" b="1" dirty="0"/>
              <a:t>茨城県近代美術館では</a:t>
            </a:r>
            <a:r>
              <a:rPr lang="ja-JP" altLang="en-US" sz="3000" b="1" dirty="0">
                <a:solidFill>
                  <a:schemeClr val="accent1">
                    <a:lumMod val="75000"/>
                  </a:schemeClr>
                </a:solidFill>
              </a:rPr>
              <a:t>　</a:t>
            </a:r>
            <a:endParaRPr lang="en-US" altLang="ja-JP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D26B1DD-C0F5-44F9-8097-2D84CAF9EFB9}"/>
              </a:ext>
            </a:extLst>
          </p:cNvPr>
          <p:cNvSpPr txBox="1"/>
          <p:nvPr/>
        </p:nvSpPr>
        <p:spPr>
          <a:xfrm>
            <a:off x="6454305" y="3640571"/>
            <a:ext cx="4801314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ja-JP" altLang="en-US" sz="3000" b="1" dirty="0">
                <a:solidFill>
                  <a:srgbClr val="FF0000"/>
                </a:solidFill>
              </a:rPr>
              <a:t>・幅広く収集</a:t>
            </a:r>
            <a:endParaRPr lang="en-US" altLang="ja-JP" sz="3000" b="1" dirty="0">
              <a:solidFill>
                <a:srgbClr val="FF0000"/>
              </a:solidFill>
            </a:endParaRPr>
          </a:p>
          <a:p>
            <a:r>
              <a:rPr lang="ja-JP" altLang="en-US" sz="3000" b="1" dirty="0">
                <a:solidFill>
                  <a:srgbClr val="FF0000"/>
                </a:solidFill>
              </a:rPr>
              <a:t>・作品･作家の情報を調査</a:t>
            </a:r>
            <a:endParaRPr lang="en-US" altLang="ja-JP" sz="3000" b="1" dirty="0">
              <a:solidFill>
                <a:srgbClr val="FF0000"/>
              </a:solidFill>
            </a:endParaRPr>
          </a:p>
          <a:p>
            <a:r>
              <a:rPr lang="ja-JP" altLang="en-US" sz="3000" b="1" dirty="0">
                <a:solidFill>
                  <a:srgbClr val="FF0000"/>
                </a:solidFill>
              </a:rPr>
              <a:t>・保存・管理</a:t>
            </a: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F2A4499-8F99-4505-AF13-C12241E2CB25}"/>
              </a:ext>
            </a:extLst>
          </p:cNvPr>
          <p:cNvSpPr/>
          <p:nvPr/>
        </p:nvSpPr>
        <p:spPr>
          <a:xfrm>
            <a:off x="552691" y="3225415"/>
            <a:ext cx="37753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>
                <a:solidFill>
                  <a:schemeClr val="accent1">
                    <a:lumMod val="75000"/>
                  </a:schemeClr>
                </a:solidFill>
              </a:rPr>
              <a:t>・茨城県ゆかりの画家</a:t>
            </a:r>
            <a:endParaRPr lang="ja-JP" alt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A478DB20-46DE-4235-B359-B1A6060889B0}"/>
              </a:ext>
            </a:extLst>
          </p:cNvPr>
          <p:cNvSpPr/>
          <p:nvPr/>
        </p:nvSpPr>
        <p:spPr>
          <a:xfrm>
            <a:off x="552691" y="3818454"/>
            <a:ext cx="485261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>
                <a:solidFill>
                  <a:schemeClr val="accent1">
                    <a:lumMod val="75000"/>
                  </a:schemeClr>
                </a:solidFill>
              </a:rPr>
              <a:t>・美術史的に評価されている</a:t>
            </a:r>
            <a:br>
              <a:rPr lang="en-US" altLang="ja-JP" sz="28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ja-JP" altLang="en-US" sz="2800" b="1" dirty="0">
                <a:solidFill>
                  <a:schemeClr val="accent1">
                    <a:lumMod val="75000"/>
                  </a:schemeClr>
                </a:solidFill>
              </a:rPr>
              <a:t>    作家の作品</a:t>
            </a:r>
            <a:endParaRPr lang="ja-JP" alt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C2884D77-68D8-494E-80AC-17CFAE58D93F}"/>
              </a:ext>
            </a:extLst>
          </p:cNvPr>
          <p:cNvSpPr/>
          <p:nvPr/>
        </p:nvSpPr>
        <p:spPr>
          <a:xfrm>
            <a:off x="522244" y="4816783"/>
            <a:ext cx="48526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>
                <a:solidFill>
                  <a:schemeClr val="accent1">
                    <a:lumMod val="75000"/>
                  </a:schemeClr>
                </a:solidFill>
              </a:rPr>
              <a:t>・現在活躍している作家など</a:t>
            </a:r>
            <a:endParaRPr lang="ja-JP" altLang="en-US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D879C6C-15C5-4F7E-8B79-3FA6F2DFD863}"/>
              </a:ext>
            </a:extLst>
          </p:cNvPr>
          <p:cNvSpPr/>
          <p:nvPr/>
        </p:nvSpPr>
        <p:spPr>
          <a:xfrm>
            <a:off x="522244" y="5555446"/>
            <a:ext cx="51509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accent1">
                    <a:lumMod val="75000"/>
                  </a:schemeClr>
                </a:solidFill>
              </a:rPr>
              <a:t>・収集した所蔵作品等の公開</a:t>
            </a:r>
            <a:endParaRPr lang="en-US" altLang="ja-JP" sz="28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ja-JP" altLang="en-US" sz="2800" b="1" dirty="0">
                <a:solidFill>
                  <a:schemeClr val="accent1">
                    <a:lumMod val="75000"/>
                  </a:schemeClr>
                </a:solidFill>
              </a:rPr>
              <a:t>・素晴らしい作品の紹介</a:t>
            </a:r>
          </a:p>
        </p:txBody>
      </p:sp>
      <p:sp>
        <p:nvSpPr>
          <p:cNvPr id="42" name="右中かっこ 41">
            <a:extLst>
              <a:ext uri="{FF2B5EF4-FFF2-40B4-BE49-F238E27FC236}">
                <a16:creationId xmlns:a16="http://schemas.microsoft.com/office/drawing/2014/main" id="{6C2F2D62-C05D-4FEB-9929-CC75BD7EAB9F}"/>
              </a:ext>
            </a:extLst>
          </p:cNvPr>
          <p:cNvSpPr/>
          <p:nvPr/>
        </p:nvSpPr>
        <p:spPr>
          <a:xfrm>
            <a:off x="5572125" y="3501713"/>
            <a:ext cx="523875" cy="1801334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43" name="直線矢印コネクタ 42">
            <a:extLst>
              <a:ext uri="{FF2B5EF4-FFF2-40B4-BE49-F238E27FC236}">
                <a16:creationId xmlns:a16="http://schemas.microsoft.com/office/drawing/2014/main" id="{E8362C5E-FCF6-4704-A233-9899F83692A2}"/>
              </a:ext>
            </a:extLst>
          </p:cNvPr>
          <p:cNvCxnSpPr>
            <a:cxnSpLocks/>
          </p:cNvCxnSpPr>
          <p:nvPr/>
        </p:nvCxnSpPr>
        <p:spPr>
          <a:xfrm>
            <a:off x="5374854" y="6032500"/>
            <a:ext cx="100235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DC5F4C4B-2376-4162-BA7C-02EA3C62A80F}"/>
              </a:ext>
            </a:extLst>
          </p:cNvPr>
          <p:cNvSpPr/>
          <p:nvPr/>
        </p:nvSpPr>
        <p:spPr>
          <a:xfrm>
            <a:off x="6454305" y="5755500"/>
            <a:ext cx="5186035" cy="553998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ja-JP" altLang="en-US" sz="3000" b="1" dirty="0">
                <a:solidFill>
                  <a:srgbClr val="FF0000"/>
                </a:solidFill>
              </a:rPr>
              <a:t>・所蔵作品展や企画展の開催</a:t>
            </a: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CE2CA51E-28E5-4A78-8B03-E4A5C27DC0E0}"/>
              </a:ext>
            </a:extLst>
          </p:cNvPr>
          <p:cNvSpPr txBox="1"/>
          <p:nvPr/>
        </p:nvSpPr>
        <p:spPr>
          <a:xfrm>
            <a:off x="552691" y="1160616"/>
            <a:ext cx="1665072" cy="954107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美術館の主な仕事</a:t>
            </a:r>
          </a:p>
        </p:txBody>
      </p:sp>
      <p:sp>
        <p:nvSpPr>
          <p:cNvPr id="46" name="タイトル 1">
            <a:extLst>
              <a:ext uri="{FF2B5EF4-FFF2-40B4-BE49-F238E27FC236}">
                <a16:creationId xmlns:a16="http://schemas.microsoft.com/office/drawing/2014/main" id="{D0BD6403-E7DA-4BE2-91F3-013498A08E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" y="-267027"/>
            <a:ext cx="7595109" cy="972343"/>
          </a:xfrm>
        </p:spPr>
        <p:txBody>
          <a:bodyPr>
            <a:normAutofit/>
          </a:bodyPr>
          <a:lstStyle/>
          <a:p>
            <a:r>
              <a:rPr lang="ja-JP" altLang="en-US" sz="28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美術館はどんな仕事をしているの </a:t>
            </a:r>
            <a:r>
              <a:rPr lang="en-US" altLang="ja-JP" sz="28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?</a:t>
            </a:r>
            <a:endParaRPr lang="ja-JP" altLang="en-US" sz="28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47" name="正方形/長方形 46">
            <a:extLst>
              <a:ext uri="{FF2B5EF4-FFF2-40B4-BE49-F238E27FC236}">
                <a16:creationId xmlns:a16="http://schemas.microsoft.com/office/drawing/2014/main" id="{036B0CA2-D775-494C-97D6-601A98A88326}"/>
              </a:ext>
            </a:extLst>
          </p:cNvPr>
          <p:cNvSpPr/>
          <p:nvPr/>
        </p:nvSpPr>
        <p:spPr>
          <a:xfrm>
            <a:off x="787830" y="-255134"/>
            <a:ext cx="135207" cy="9012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2" name="HP事前指導2">
            <a:hlinkClick r:id="" action="ppaction://media"/>
            <a:extLst>
              <a:ext uri="{FF2B5EF4-FFF2-40B4-BE49-F238E27FC236}">
                <a16:creationId xmlns:a16="http://schemas.microsoft.com/office/drawing/2014/main" id="{9D005DAE-3402-4AE2-81DC-01076373BB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92995" y="413339"/>
            <a:ext cx="609600" cy="6096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EFB2C5A-A091-49CE-AE22-0CD19824F980}"/>
              </a:ext>
            </a:extLst>
          </p:cNvPr>
          <p:cNvSpPr/>
          <p:nvPr/>
        </p:nvSpPr>
        <p:spPr>
          <a:xfrm>
            <a:off x="9933271" y="136346"/>
            <a:ext cx="1402420" cy="886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869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545"/>
    </mc:Choice>
    <mc:Fallback xmlns="">
      <p:transition spd="slow" advTm="1025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/>
      <p:bldP spid="34" grpId="0"/>
      <p:bldP spid="35" grpId="0" animBg="1"/>
      <p:bldP spid="36" grpId="0" animBg="1"/>
      <p:bldP spid="37" grpId="0"/>
      <p:bldP spid="38" grpId="0"/>
      <p:bldP spid="39" grpId="0"/>
      <p:bldP spid="42" grpId="0" animBg="1"/>
      <p:bldP spid="45" grpId="0" animBg="1"/>
    </p:bldLst>
  </p:timing>
  <p:extLst mod="1">
    <p:ext uri="{E180D4A7-C9FB-4DFB-919C-405C955672EB}">
      <p14:showEvtLst xmlns:p14="http://schemas.microsoft.com/office/powerpoint/2010/main">
        <p14:playEvt time="838" objId="2"/>
        <p14:stopEvt time="102545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D30CF3A3-C0DC-4F77-8E11-78883C34A53E}"/>
              </a:ext>
            </a:extLst>
          </p:cNvPr>
          <p:cNvGrpSpPr/>
          <p:nvPr/>
        </p:nvGrpSpPr>
        <p:grpSpPr>
          <a:xfrm>
            <a:off x="864395" y="943335"/>
            <a:ext cx="2906027" cy="5696963"/>
            <a:chOff x="864395" y="943335"/>
            <a:chExt cx="2906027" cy="5696963"/>
          </a:xfrm>
        </p:grpSpPr>
        <p:sp>
          <p:nvSpPr>
            <p:cNvPr id="2" name="正方形/長方形 1"/>
            <p:cNvSpPr/>
            <p:nvPr/>
          </p:nvSpPr>
          <p:spPr>
            <a:xfrm>
              <a:off x="918712" y="2557763"/>
              <a:ext cx="2851710" cy="3427808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ja-JP" altLang="en-US" sz="1013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" name="正方形/長方形 3"/>
            <p:cNvSpPr/>
            <p:nvPr/>
          </p:nvSpPr>
          <p:spPr>
            <a:xfrm>
              <a:off x="1886060" y="1678734"/>
              <a:ext cx="1634674" cy="94123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r>
                <a:rPr lang="ja-JP" altLang="en-US" sz="1575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小川　芋銭</a:t>
              </a:r>
              <a:endParaRPr lang="en-US" altLang="ja-JP" sz="1575" dirty="0">
                <a:solidFill>
                  <a:prstClr val="black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  <a:p>
              <a:pPr algn="ctr" defTabSz="342900"/>
              <a:r>
                <a:rPr lang="ja-JP" altLang="en-US" sz="1575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（牛久市）　</a:t>
              </a:r>
              <a:endParaRPr lang="ja-JP" altLang="en-US" sz="1575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2" name="正方形/長方形 11"/>
            <p:cNvSpPr/>
            <p:nvPr/>
          </p:nvSpPr>
          <p:spPr>
            <a:xfrm>
              <a:off x="864395" y="943335"/>
              <a:ext cx="1293296" cy="1590014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r>
                <a:rPr lang="ja-JP" altLang="en-US" sz="1575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　</a:t>
              </a:r>
              <a:endParaRPr lang="ja-JP" altLang="en-US" sz="1575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1" name="タイトル 1"/>
            <p:cNvSpPr txBox="1">
              <a:spLocks/>
            </p:cNvSpPr>
            <p:nvPr/>
          </p:nvSpPr>
          <p:spPr>
            <a:xfrm>
              <a:off x="864395" y="5946090"/>
              <a:ext cx="1904006" cy="694208"/>
            </a:xfrm>
            <a:prstGeom prst="rect">
              <a:avLst/>
            </a:prstGeom>
            <a:effectLst/>
          </p:spPr>
          <p:txBody>
            <a:bodyPr vert="horz" lIns="51435" tIns="25718" rIns="51435" bIns="25718" rtlCol="0" anchor="ctr">
              <a:normAutofit lnSpcReduction="100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kumimoji="1" sz="3600" kern="1200" cap="all">
                  <a:ln w="3175" cmpd="sng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 kumimoji="1">
                  <a:solidFill>
                    <a:schemeClr val="tx2"/>
                  </a:solidFill>
                </a:defRPr>
              </a:lvl2pPr>
              <a:lvl3pPr eaLnBrk="1" hangingPunct="1">
                <a:defRPr kumimoji="1">
                  <a:solidFill>
                    <a:schemeClr val="tx2"/>
                  </a:solidFill>
                </a:defRPr>
              </a:lvl3pPr>
              <a:lvl4pPr eaLnBrk="1" hangingPunct="1">
                <a:defRPr kumimoji="1">
                  <a:solidFill>
                    <a:schemeClr val="tx2"/>
                  </a:solidFill>
                </a:defRPr>
              </a:lvl4pPr>
              <a:lvl5pPr eaLnBrk="1" hangingPunct="1">
                <a:defRPr kumimoji="1">
                  <a:solidFill>
                    <a:schemeClr val="tx2"/>
                  </a:solidFill>
                </a:defRPr>
              </a:lvl5pPr>
              <a:lvl6pPr eaLnBrk="1" hangingPunct="1">
                <a:defRPr kumimoji="1">
                  <a:solidFill>
                    <a:schemeClr val="tx2"/>
                  </a:solidFill>
                </a:defRPr>
              </a:lvl6pPr>
              <a:lvl7pPr eaLnBrk="1" hangingPunct="1">
                <a:defRPr kumimoji="1">
                  <a:solidFill>
                    <a:schemeClr val="tx2"/>
                  </a:solidFill>
                </a:defRPr>
              </a:lvl7pPr>
              <a:lvl8pPr eaLnBrk="1" hangingPunct="1">
                <a:defRPr kumimoji="1">
                  <a:solidFill>
                    <a:schemeClr val="tx2"/>
                  </a:solidFill>
                </a:defRPr>
              </a:lvl8pPr>
              <a:lvl9pPr eaLnBrk="1" hangingPunct="1">
                <a:defRPr kumimoji="1">
                  <a:solidFill>
                    <a:schemeClr val="tx2"/>
                  </a:solidFill>
                </a:defRPr>
              </a:lvl9pPr>
            </a:lstStyle>
            <a:p>
              <a:pPr defTabSz="342900"/>
              <a:endParaRPr lang="en-US" altLang="ja-JP" sz="1125" dirty="0">
                <a:solidFill>
                  <a:prstClr val="black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  <a:p>
              <a:pPr defTabSz="342900"/>
              <a:r>
                <a:rPr lang="ja-JP" altLang="en-US" sz="1575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河童　</a:t>
              </a:r>
              <a:endParaRPr lang="en-US" altLang="ja-JP" sz="1575" dirty="0">
                <a:solidFill>
                  <a:prstClr val="black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  <a:p>
              <a:pPr defTabSz="342900"/>
              <a:r>
                <a:rPr lang="ja-JP" altLang="en-US" sz="1575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１９３６年　当館蔵</a:t>
              </a:r>
              <a:endParaRPr lang="en-US" altLang="ja-JP" sz="1575" dirty="0">
                <a:solidFill>
                  <a:prstClr val="black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</p:txBody>
        </p:sp>
      </p:grp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8E8FB84-0F10-4604-9979-DEC94FFAC9DE}"/>
              </a:ext>
            </a:extLst>
          </p:cNvPr>
          <p:cNvSpPr txBox="1"/>
          <p:nvPr/>
        </p:nvSpPr>
        <p:spPr>
          <a:xfrm>
            <a:off x="1094704" y="182621"/>
            <a:ext cx="56434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chemeClr val="accent1">
                    <a:lumMod val="75000"/>
                  </a:schemeClr>
                </a:solidFill>
              </a:rPr>
              <a:t>茨城県ゆかりの作家</a:t>
            </a: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7B20734A-E6F0-476A-814F-2A879AC8A359}"/>
              </a:ext>
            </a:extLst>
          </p:cNvPr>
          <p:cNvGrpSpPr/>
          <p:nvPr/>
        </p:nvGrpSpPr>
        <p:grpSpPr>
          <a:xfrm>
            <a:off x="9249385" y="88467"/>
            <a:ext cx="2590585" cy="6551831"/>
            <a:chOff x="9249385" y="322721"/>
            <a:chExt cx="2590585" cy="6551831"/>
          </a:xfrm>
        </p:grpSpPr>
        <p:pic>
          <p:nvPicPr>
            <p:cNvPr id="5" name="図 4">
              <a:extLst>
                <a:ext uri="{FF2B5EF4-FFF2-40B4-BE49-F238E27FC236}">
                  <a16:creationId xmlns:a16="http://schemas.microsoft.com/office/drawing/2014/main" id="{BA973731-2D91-41B2-9C16-119E5AEB9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279657" y="1729076"/>
              <a:ext cx="1567149" cy="4552195"/>
            </a:xfrm>
            <a:prstGeom prst="rect">
              <a:avLst/>
            </a:prstGeom>
          </p:spPr>
        </p:pic>
        <p:pic>
          <p:nvPicPr>
            <p:cNvPr id="7" name="図 6">
              <a:extLst>
                <a:ext uri="{FF2B5EF4-FFF2-40B4-BE49-F238E27FC236}">
                  <a16:creationId xmlns:a16="http://schemas.microsoft.com/office/drawing/2014/main" id="{CD620710-855E-4F33-B978-C7767564F9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9249385" y="322721"/>
              <a:ext cx="1238181" cy="1354520"/>
            </a:xfrm>
            <a:prstGeom prst="rect">
              <a:avLst/>
            </a:prstGeom>
          </p:spPr>
        </p:pic>
        <p:pic>
          <p:nvPicPr>
            <p:cNvPr id="8" name="図 7">
              <a:extLst>
                <a:ext uri="{FF2B5EF4-FFF2-40B4-BE49-F238E27FC236}">
                  <a16:creationId xmlns:a16="http://schemas.microsoft.com/office/drawing/2014/main" id="{F2618BB7-401A-4B12-9E6F-54EECB11D0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305941" y="999981"/>
              <a:ext cx="1534029" cy="706261"/>
            </a:xfrm>
            <a:prstGeom prst="rect">
              <a:avLst/>
            </a:prstGeom>
          </p:spPr>
        </p:pic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49103E12-BC03-4406-8E56-BFE595AD48F4}"/>
                </a:ext>
              </a:extLst>
            </p:cNvPr>
            <p:cNvSpPr txBox="1"/>
            <p:nvPr/>
          </p:nvSpPr>
          <p:spPr>
            <a:xfrm>
              <a:off x="9249385" y="6289777"/>
              <a:ext cx="21131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1600" b="1" dirty="0"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流燈</a:t>
              </a:r>
              <a:endParaRPr lang="en-US" altLang="ja-JP" sz="1600" b="1" dirty="0"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  <a:p>
              <a:r>
                <a:rPr lang="en-US" altLang="ja-JP" sz="1600" dirty="0"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1902</a:t>
              </a:r>
              <a:r>
                <a:rPr lang="ja-JP" altLang="en-US" sz="1600" dirty="0"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年　当館蔵</a:t>
              </a:r>
            </a:p>
          </p:txBody>
        </p:sp>
      </p:grpSp>
      <p:pic>
        <p:nvPicPr>
          <p:cNvPr id="6" name="図 5">
            <a:extLst>
              <a:ext uri="{FF2B5EF4-FFF2-40B4-BE49-F238E27FC236}">
                <a16:creationId xmlns:a16="http://schemas.microsoft.com/office/drawing/2014/main" id="{907F2AC9-0214-449D-BC45-982AED77DC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0430" y="-178648"/>
            <a:ext cx="106881" cy="792699"/>
          </a:xfrm>
          <a:prstGeom prst="rect">
            <a:avLst/>
          </a:prstGeom>
        </p:spPr>
      </p:pic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A1CD9EB4-10FF-4F20-B4D2-28593B98FA7B}"/>
              </a:ext>
            </a:extLst>
          </p:cNvPr>
          <p:cNvGrpSpPr/>
          <p:nvPr/>
        </p:nvGrpSpPr>
        <p:grpSpPr>
          <a:xfrm>
            <a:off x="4974909" y="949843"/>
            <a:ext cx="2936845" cy="5770953"/>
            <a:chOff x="4974909" y="949843"/>
            <a:chExt cx="2936845" cy="5770953"/>
          </a:xfrm>
        </p:grpSpPr>
        <p:sp>
          <p:nvSpPr>
            <p:cNvPr id="3" name="正方形/長方形 2"/>
            <p:cNvSpPr/>
            <p:nvPr/>
          </p:nvSpPr>
          <p:spPr>
            <a:xfrm>
              <a:off x="5060043" y="2557763"/>
              <a:ext cx="2851711" cy="3351988"/>
            </a:xfrm>
            <a:prstGeom prst="rect">
              <a:avLst/>
            </a:prstGeom>
            <a:blipFill>
              <a:blip r:embed="rId1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ja-JP" altLang="en-US" sz="1013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" name="正方形/長方形 8"/>
            <p:cNvSpPr/>
            <p:nvPr/>
          </p:nvSpPr>
          <p:spPr>
            <a:xfrm>
              <a:off x="6303414" y="1625844"/>
              <a:ext cx="1293296" cy="941234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r>
                <a:rPr lang="ja-JP" altLang="en-US" sz="1575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中村　彝</a:t>
              </a:r>
              <a:endParaRPr lang="en-US" altLang="ja-JP" sz="1575" dirty="0">
                <a:solidFill>
                  <a:prstClr val="black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  <a:p>
              <a:pPr algn="ctr" defTabSz="342900"/>
              <a:r>
                <a:rPr lang="ja-JP" altLang="en-US" sz="1575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（水戸市）　</a:t>
              </a:r>
              <a:endParaRPr lang="ja-JP" altLang="en-US" sz="1575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5" name="正方形/長方形 14"/>
            <p:cNvSpPr/>
            <p:nvPr/>
          </p:nvSpPr>
          <p:spPr>
            <a:xfrm>
              <a:off x="5056890" y="949843"/>
              <a:ext cx="1293296" cy="1457783"/>
            </a:xfrm>
            <a:prstGeom prst="rect">
              <a:avLst/>
            </a:prstGeom>
            <a:blipFill>
              <a:blip r:embed="rId13"/>
              <a:stretch>
                <a:fillRect/>
              </a:stretch>
            </a:blip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ja-JP" altLang="en-US" sz="1013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0" name="タイトル 1"/>
            <p:cNvSpPr txBox="1">
              <a:spLocks/>
            </p:cNvSpPr>
            <p:nvPr/>
          </p:nvSpPr>
          <p:spPr>
            <a:xfrm>
              <a:off x="4998027" y="6026589"/>
              <a:ext cx="2744075" cy="694207"/>
            </a:xfrm>
            <a:prstGeom prst="rect">
              <a:avLst/>
            </a:prstGeom>
            <a:effectLst/>
          </p:spPr>
          <p:txBody>
            <a:bodyPr vert="horz" lIns="51435" tIns="25718" rIns="51435" bIns="25718" rtlCol="0" anchor="ctr">
              <a:normAutofit fontScale="92500" lnSpcReduction="10000"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kumimoji="1" sz="3600" kern="1200" cap="all">
                  <a:ln w="3175" cmpd="sng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 kumimoji="1">
                  <a:solidFill>
                    <a:schemeClr val="tx2"/>
                  </a:solidFill>
                </a:defRPr>
              </a:lvl2pPr>
              <a:lvl3pPr eaLnBrk="1" hangingPunct="1">
                <a:defRPr kumimoji="1">
                  <a:solidFill>
                    <a:schemeClr val="tx2"/>
                  </a:solidFill>
                </a:defRPr>
              </a:lvl3pPr>
              <a:lvl4pPr eaLnBrk="1" hangingPunct="1">
                <a:defRPr kumimoji="1">
                  <a:solidFill>
                    <a:schemeClr val="tx2"/>
                  </a:solidFill>
                </a:defRPr>
              </a:lvl4pPr>
              <a:lvl5pPr eaLnBrk="1" hangingPunct="1">
                <a:defRPr kumimoji="1">
                  <a:solidFill>
                    <a:schemeClr val="tx2"/>
                  </a:solidFill>
                </a:defRPr>
              </a:lvl5pPr>
              <a:lvl6pPr eaLnBrk="1" hangingPunct="1">
                <a:defRPr kumimoji="1">
                  <a:solidFill>
                    <a:schemeClr val="tx2"/>
                  </a:solidFill>
                </a:defRPr>
              </a:lvl6pPr>
              <a:lvl7pPr eaLnBrk="1" hangingPunct="1">
                <a:defRPr kumimoji="1">
                  <a:solidFill>
                    <a:schemeClr val="tx2"/>
                  </a:solidFill>
                </a:defRPr>
              </a:lvl7pPr>
              <a:lvl8pPr eaLnBrk="1" hangingPunct="1">
                <a:defRPr kumimoji="1">
                  <a:solidFill>
                    <a:schemeClr val="tx2"/>
                  </a:solidFill>
                </a:defRPr>
              </a:lvl8pPr>
              <a:lvl9pPr eaLnBrk="1" hangingPunct="1">
                <a:defRPr kumimoji="1">
                  <a:solidFill>
                    <a:schemeClr val="tx2"/>
                  </a:solidFill>
                </a:defRPr>
              </a:lvl9pPr>
            </a:lstStyle>
            <a:p>
              <a:pPr defTabSz="342900"/>
              <a:r>
                <a:rPr lang="ja-JP" altLang="en-US" sz="1575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　　　　　</a:t>
              </a:r>
              <a:endParaRPr lang="en-US" altLang="ja-JP" sz="1069" dirty="0">
                <a:solidFill>
                  <a:prstClr val="black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  <a:p>
              <a:pPr defTabSz="342900"/>
              <a:r>
                <a:rPr lang="ja-JP" altLang="en-US" sz="1575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カルピスの包み紙のある静物</a:t>
              </a:r>
              <a:endParaRPr lang="en-US" altLang="ja-JP" sz="1575" dirty="0">
                <a:solidFill>
                  <a:prstClr val="black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  <a:p>
              <a:pPr defTabSz="342900"/>
              <a:r>
                <a:rPr lang="ja-JP" altLang="en-US" sz="1575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　　</a:t>
              </a:r>
              <a:endParaRPr lang="en-US" altLang="ja-JP" sz="1575" dirty="0">
                <a:solidFill>
                  <a:prstClr val="black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  <a:p>
              <a:pPr defTabSz="342900"/>
              <a:endParaRPr lang="en-US" altLang="ja-JP" sz="1575" dirty="0">
                <a:solidFill>
                  <a:prstClr val="black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  <a:p>
              <a:pPr defTabSz="342900"/>
              <a:endParaRPr lang="en-US" altLang="ja-JP" sz="1575" i="1" dirty="0">
                <a:solidFill>
                  <a:prstClr val="black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A38C87A6-D002-4103-BFBE-CD9BE4E81D17}"/>
                </a:ext>
              </a:extLst>
            </p:cNvPr>
            <p:cNvSpPr/>
            <p:nvPr/>
          </p:nvSpPr>
          <p:spPr>
            <a:xfrm>
              <a:off x="4974909" y="6221697"/>
              <a:ext cx="1678665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ja-JP" altLang="en-US" sz="1600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１９２３年　当館蔵</a:t>
              </a:r>
              <a:endParaRPr lang="ja-JP" altLang="en-US" sz="1600" dirty="0"/>
            </a:p>
          </p:txBody>
        </p:sp>
      </p:grpSp>
      <p:pic>
        <p:nvPicPr>
          <p:cNvPr id="16" name="HP事前指導3">
            <a:hlinkClick r:id="" action="ppaction://media"/>
            <a:extLst>
              <a:ext uri="{FF2B5EF4-FFF2-40B4-BE49-F238E27FC236}">
                <a16:creationId xmlns:a16="http://schemas.microsoft.com/office/drawing/2014/main" id="{C7DE55F3-FC36-4863-9CD5-E4C354DC6D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494985" y="373444"/>
            <a:ext cx="609600" cy="6096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EA37443-425C-44FA-94B7-A91213D33AF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44307" y="315428"/>
            <a:ext cx="1243692" cy="8657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890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08"/>
    </mc:Choice>
    <mc:Fallback xmlns="">
      <p:transition spd="slow" advTm="26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8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98" objId="16"/>
        <p14:stopEvt time="26708" objId="1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B2A6730-D012-4008-9650-CDC4569521CF}"/>
              </a:ext>
            </a:extLst>
          </p:cNvPr>
          <p:cNvSpPr txBox="1"/>
          <p:nvPr/>
        </p:nvSpPr>
        <p:spPr>
          <a:xfrm>
            <a:off x="996799" y="191259"/>
            <a:ext cx="8505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 dirty="0">
                <a:solidFill>
                  <a:schemeClr val="accent1">
                    <a:lumMod val="75000"/>
                  </a:schemeClr>
                </a:solidFill>
              </a:rPr>
              <a:t>19</a:t>
            </a:r>
            <a:r>
              <a:rPr lang="ja-JP" altLang="en-US" sz="3200" b="1" dirty="0">
                <a:solidFill>
                  <a:schemeClr val="accent1">
                    <a:lumMod val="75000"/>
                  </a:schemeClr>
                </a:solidFill>
              </a:rPr>
              <a:t>世紀フランスの印象派の代表的な作家</a:t>
            </a:r>
          </a:p>
        </p:txBody>
      </p: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D5C12C47-7CFE-4EBE-80D7-0A73070C0C14}"/>
              </a:ext>
            </a:extLst>
          </p:cNvPr>
          <p:cNvGrpSpPr/>
          <p:nvPr/>
        </p:nvGrpSpPr>
        <p:grpSpPr>
          <a:xfrm>
            <a:off x="7171432" y="954205"/>
            <a:ext cx="4167182" cy="5956351"/>
            <a:chOff x="7241867" y="954259"/>
            <a:chExt cx="4167182" cy="5956351"/>
          </a:xfrm>
        </p:grpSpPr>
        <p:sp>
          <p:nvSpPr>
            <p:cNvPr id="5" name="正方形/長方形 4"/>
            <p:cNvSpPr/>
            <p:nvPr/>
          </p:nvSpPr>
          <p:spPr>
            <a:xfrm>
              <a:off x="7241867" y="954259"/>
              <a:ext cx="1184517" cy="1478699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r>
                <a:rPr lang="ja-JP" altLang="en-US" sz="1575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　</a:t>
              </a:r>
              <a:endParaRPr lang="ja-JP" altLang="en-US" sz="1575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1" name="正方形/長方形 10"/>
            <p:cNvSpPr/>
            <p:nvPr/>
          </p:nvSpPr>
          <p:spPr>
            <a:xfrm>
              <a:off x="7834125" y="1682462"/>
              <a:ext cx="3574924" cy="750496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r>
                <a:rPr lang="ja-JP" altLang="en-US" sz="1600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オーギュスト・ルノワール</a:t>
              </a:r>
              <a:endParaRPr lang="en-US" altLang="ja-JP" sz="1600" dirty="0">
                <a:solidFill>
                  <a:prstClr val="black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  <a:p>
              <a:pPr algn="ctr" defTabSz="342900"/>
              <a:r>
                <a:rPr lang="ja-JP" altLang="en-US" sz="1400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（フランス）</a:t>
              </a:r>
              <a:r>
                <a:rPr lang="ja-JP" altLang="en-US" sz="1300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　</a:t>
              </a:r>
              <a:endParaRPr lang="ja-JP" altLang="en-US" sz="1300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2" name="タイトル 1"/>
            <p:cNvSpPr txBox="1">
              <a:spLocks/>
            </p:cNvSpPr>
            <p:nvPr/>
          </p:nvSpPr>
          <p:spPr>
            <a:xfrm>
              <a:off x="7264712" y="6133869"/>
              <a:ext cx="2827227" cy="776741"/>
            </a:xfrm>
            <a:prstGeom prst="rect">
              <a:avLst/>
            </a:prstGeom>
            <a:effectLst/>
          </p:spPr>
          <p:txBody>
            <a:bodyPr vert="horz" lIns="51435" tIns="25718" rIns="51435" bIns="25718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kumimoji="1" sz="3600" kern="1200" cap="all">
                  <a:ln w="3175" cmpd="sng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 kumimoji="1">
                  <a:solidFill>
                    <a:schemeClr val="tx2"/>
                  </a:solidFill>
                </a:defRPr>
              </a:lvl2pPr>
              <a:lvl3pPr eaLnBrk="1" hangingPunct="1">
                <a:defRPr kumimoji="1">
                  <a:solidFill>
                    <a:schemeClr val="tx2"/>
                  </a:solidFill>
                </a:defRPr>
              </a:lvl3pPr>
              <a:lvl4pPr eaLnBrk="1" hangingPunct="1">
                <a:defRPr kumimoji="1">
                  <a:solidFill>
                    <a:schemeClr val="tx2"/>
                  </a:solidFill>
                </a:defRPr>
              </a:lvl4pPr>
              <a:lvl5pPr eaLnBrk="1" hangingPunct="1">
                <a:defRPr kumimoji="1">
                  <a:solidFill>
                    <a:schemeClr val="tx2"/>
                  </a:solidFill>
                </a:defRPr>
              </a:lvl5pPr>
              <a:lvl6pPr eaLnBrk="1" hangingPunct="1">
                <a:defRPr kumimoji="1">
                  <a:solidFill>
                    <a:schemeClr val="tx2"/>
                  </a:solidFill>
                </a:defRPr>
              </a:lvl6pPr>
              <a:lvl7pPr eaLnBrk="1" hangingPunct="1">
                <a:defRPr kumimoji="1">
                  <a:solidFill>
                    <a:schemeClr val="tx2"/>
                  </a:solidFill>
                </a:defRPr>
              </a:lvl7pPr>
              <a:lvl8pPr eaLnBrk="1" hangingPunct="1">
                <a:defRPr kumimoji="1">
                  <a:solidFill>
                    <a:schemeClr val="tx2"/>
                  </a:solidFill>
                </a:defRPr>
              </a:lvl8pPr>
              <a:lvl9pPr eaLnBrk="1" hangingPunct="1">
                <a:defRPr kumimoji="1">
                  <a:solidFill>
                    <a:schemeClr val="tx2"/>
                  </a:solidFill>
                </a:defRPr>
              </a:lvl9pPr>
            </a:lstStyle>
            <a:p>
              <a:pPr defTabSz="342900"/>
              <a:r>
                <a:rPr lang="ja-JP" altLang="en-US" sz="1575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マドモワゼル・フランソワ</a:t>
              </a:r>
              <a:endParaRPr lang="en-US" altLang="ja-JP" sz="1575" dirty="0">
                <a:solidFill>
                  <a:prstClr val="black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  <a:p>
              <a:pPr defTabSz="342900"/>
              <a:r>
                <a:rPr lang="ja-JP" altLang="en-US" sz="1575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１９１７年　当館蔵</a:t>
              </a:r>
              <a:endParaRPr lang="en-US" altLang="ja-JP" sz="1575" dirty="0">
                <a:solidFill>
                  <a:prstClr val="black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</p:txBody>
        </p:sp>
        <p:sp>
          <p:nvSpPr>
            <p:cNvPr id="6" name="正方形/長方形 5"/>
            <p:cNvSpPr/>
            <p:nvPr/>
          </p:nvSpPr>
          <p:spPr>
            <a:xfrm>
              <a:off x="7319993" y="2466446"/>
              <a:ext cx="3011921" cy="3728748"/>
            </a:xfrm>
            <a:prstGeom prst="rect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ja-JP" altLang="en-US" sz="1013" dirty="0">
                <a:solidFill>
                  <a:prstClr val="white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</p:grp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981FCFE7-089A-4747-A804-D33D913238F8}"/>
              </a:ext>
            </a:extLst>
          </p:cNvPr>
          <p:cNvGrpSpPr/>
          <p:nvPr/>
        </p:nvGrpSpPr>
        <p:grpSpPr>
          <a:xfrm>
            <a:off x="1234421" y="1036318"/>
            <a:ext cx="4136072" cy="5889867"/>
            <a:chOff x="1234421" y="1036318"/>
            <a:chExt cx="4136072" cy="5889867"/>
          </a:xfrm>
        </p:grpSpPr>
        <p:sp>
          <p:nvSpPr>
            <p:cNvPr id="4" name="正方形/長方形 3"/>
            <p:cNvSpPr/>
            <p:nvPr/>
          </p:nvSpPr>
          <p:spPr>
            <a:xfrm>
              <a:off x="1234421" y="1036318"/>
              <a:ext cx="1150937" cy="1433213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r>
                <a:rPr lang="ja-JP" altLang="en-US" sz="1575" dirty="0">
                  <a:ln w="0"/>
                  <a:solidFill>
                    <a:srgbClr val="5B9BD5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　</a:t>
              </a:r>
              <a:endParaRPr lang="ja-JP" altLang="en-US" sz="1575" dirty="0">
                <a:ln w="0"/>
                <a:solidFill>
                  <a:srgbClr val="5B9BD5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9" name="タイトル 1"/>
            <p:cNvSpPr txBox="1">
              <a:spLocks/>
            </p:cNvSpPr>
            <p:nvPr/>
          </p:nvSpPr>
          <p:spPr>
            <a:xfrm>
              <a:off x="1260142" y="5464095"/>
              <a:ext cx="3011921" cy="1462090"/>
            </a:xfrm>
            <a:prstGeom prst="rect">
              <a:avLst/>
            </a:prstGeom>
            <a:effectLst/>
          </p:spPr>
          <p:txBody>
            <a:bodyPr vert="horz" lIns="51435" tIns="25718" rIns="51435" bIns="25718" rtlCol="0" anchor="ctr">
              <a:norm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kumimoji="1" sz="3600" kern="1200" cap="all">
                  <a:ln w="3175" cmpd="sng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 kumimoji="1">
                  <a:solidFill>
                    <a:schemeClr val="tx2"/>
                  </a:solidFill>
                </a:defRPr>
              </a:lvl2pPr>
              <a:lvl3pPr eaLnBrk="1" hangingPunct="1">
                <a:defRPr kumimoji="1">
                  <a:solidFill>
                    <a:schemeClr val="tx2"/>
                  </a:solidFill>
                </a:defRPr>
              </a:lvl3pPr>
              <a:lvl4pPr eaLnBrk="1" hangingPunct="1">
                <a:defRPr kumimoji="1">
                  <a:solidFill>
                    <a:schemeClr val="tx2"/>
                  </a:solidFill>
                </a:defRPr>
              </a:lvl4pPr>
              <a:lvl5pPr eaLnBrk="1" hangingPunct="1">
                <a:defRPr kumimoji="1">
                  <a:solidFill>
                    <a:schemeClr val="tx2"/>
                  </a:solidFill>
                </a:defRPr>
              </a:lvl5pPr>
              <a:lvl6pPr eaLnBrk="1" hangingPunct="1">
                <a:defRPr kumimoji="1">
                  <a:solidFill>
                    <a:schemeClr val="tx2"/>
                  </a:solidFill>
                </a:defRPr>
              </a:lvl6pPr>
              <a:lvl7pPr eaLnBrk="1" hangingPunct="1">
                <a:defRPr kumimoji="1">
                  <a:solidFill>
                    <a:schemeClr val="tx2"/>
                  </a:solidFill>
                </a:defRPr>
              </a:lvl7pPr>
              <a:lvl8pPr eaLnBrk="1" hangingPunct="1">
                <a:defRPr kumimoji="1">
                  <a:solidFill>
                    <a:schemeClr val="tx2"/>
                  </a:solidFill>
                </a:defRPr>
              </a:lvl8pPr>
              <a:lvl9pPr eaLnBrk="1" hangingPunct="1">
                <a:defRPr kumimoji="1">
                  <a:solidFill>
                    <a:schemeClr val="tx2"/>
                  </a:solidFill>
                </a:defRPr>
              </a:lvl9pPr>
            </a:lstStyle>
            <a:p>
              <a:pPr defTabSz="342900"/>
              <a:r>
                <a:rPr lang="ja-JP" altLang="en-US" sz="1575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　　　　　　　  </a:t>
              </a:r>
              <a:endParaRPr lang="en-US" altLang="ja-JP" sz="1575" dirty="0">
                <a:solidFill>
                  <a:prstClr val="black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  <a:p>
              <a:pPr defTabSz="342900"/>
              <a:r>
                <a:rPr lang="ja-JP" altLang="en-US" sz="1575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ポール</a:t>
              </a:r>
              <a:r>
                <a:rPr lang="en-US" altLang="ja-JP" sz="1575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=</a:t>
              </a:r>
              <a:r>
                <a:rPr lang="ja-JP" altLang="en-US" sz="1575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ドモワの洞窟</a:t>
              </a:r>
              <a:endParaRPr lang="en-US" altLang="ja-JP" sz="1575" dirty="0">
                <a:solidFill>
                  <a:prstClr val="black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  <a:p>
              <a:pPr defTabSz="342900"/>
              <a:r>
                <a:rPr lang="en-US" altLang="ja-JP" sz="1575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1886</a:t>
              </a:r>
              <a:r>
                <a:rPr lang="ja-JP" altLang="en-US" sz="1575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年　当館蔵</a:t>
              </a:r>
              <a:endParaRPr lang="en-US" altLang="ja-JP" sz="1575" dirty="0">
                <a:solidFill>
                  <a:prstClr val="black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  <a:p>
              <a:pPr defTabSz="342900"/>
              <a:endParaRPr lang="en-US" altLang="ja-JP" sz="1575" dirty="0">
                <a:solidFill>
                  <a:prstClr val="black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</p:txBody>
        </p:sp>
        <p:sp>
          <p:nvSpPr>
            <p:cNvPr id="10" name="正方形/長方形 9"/>
            <p:cNvSpPr/>
            <p:nvPr/>
          </p:nvSpPr>
          <p:spPr>
            <a:xfrm>
              <a:off x="2115747" y="1686895"/>
              <a:ext cx="1972518" cy="69899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42900"/>
              <a:endParaRPr lang="en-US" altLang="ja-JP" sz="1125" dirty="0">
                <a:solidFill>
                  <a:prstClr val="black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  <a:p>
              <a:pPr algn="ctr" defTabSz="342900"/>
              <a:r>
                <a:rPr lang="ja-JP" altLang="en-US" sz="1575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クロード・モネ</a:t>
              </a:r>
              <a:endParaRPr lang="en-US" altLang="ja-JP" sz="1575" dirty="0">
                <a:solidFill>
                  <a:prstClr val="black"/>
                </a:solidFill>
                <a:latin typeface="ＤＨＰ特太ゴシック体" panose="020B0500000000000000" pitchFamily="50" charset="-128"/>
                <a:ea typeface="ＤＨＰ特太ゴシック体" panose="020B0500000000000000" pitchFamily="50" charset="-128"/>
              </a:endParaRPr>
            </a:p>
            <a:p>
              <a:pPr algn="ctr" defTabSz="342900"/>
              <a:r>
                <a:rPr lang="ja-JP" altLang="en-US" sz="1350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（フランス）</a:t>
              </a:r>
              <a:r>
                <a:rPr lang="ja-JP" altLang="en-US" sz="1575" dirty="0">
                  <a:solidFill>
                    <a:prstClr val="black"/>
                  </a:solidFill>
                  <a:latin typeface="ＤＨＰ特太ゴシック体" panose="020B0500000000000000" pitchFamily="50" charset="-128"/>
                  <a:ea typeface="ＤＨＰ特太ゴシック体" panose="020B0500000000000000" pitchFamily="50" charset="-128"/>
                </a:rPr>
                <a:t>　</a:t>
              </a:r>
              <a:endParaRPr lang="ja-JP" altLang="en-US" sz="1575" dirty="0">
                <a:solidFill>
                  <a:prstClr val="black"/>
                </a:solidFill>
                <a:latin typeface="Calibri" panose="020F0502020204030204"/>
                <a:ea typeface="游ゴシック" panose="020B0400000000000000" pitchFamily="50" charset="-128"/>
              </a:endParaRPr>
            </a:p>
          </p:txBody>
        </p:sp>
        <p:pic>
          <p:nvPicPr>
            <p:cNvPr id="15" name="図 14">
              <a:extLst>
                <a:ext uri="{FF2B5EF4-FFF2-40B4-BE49-F238E27FC236}">
                  <a16:creationId xmlns:a16="http://schemas.microsoft.com/office/drawing/2014/main" id="{5CE5221F-3627-4B69-99CC-F83F20089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288369" y="2543434"/>
              <a:ext cx="4082124" cy="3237915"/>
            </a:xfrm>
            <a:prstGeom prst="rect">
              <a:avLst/>
            </a:prstGeom>
          </p:spPr>
        </p:pic>
      </p:grpSp>
      <p:pic>
        <p:nvPicPr>
          <p:cNvPr id="3" name="図 2">
            <a:extLst>
              <a:ext uri="{FF2B5EF4-FFF2-40B4-BE49-F238E27FC236}">
                <a16:creationId xmlns:a16="http://schemas.microsoft.com/office/drawing/2014/main" id="{642981D6-0026-45FE-B095-C84AA9CA2B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862804" y="-92080"/>
            <a:ext cx="133995" cy="792553"/>
          </a:xfrm>
          <a:prstGeom prst="rect">
            <a:avLst/>
          </a:prstGeom>
        </p:spPr>
      </p:pic>
      <p:pic>
        <p:nvPicPr>
          <p:cNvPr id="7" name="HP事前指導4">
            <a:hlinkClick r:id="" action="ppaction://media"/>
            <a:extLst>
              <a:ext uri="{FF2B5EF4-FFF2-40B4-BE49-F238E27FC236}">
                <a16:creationId xmlns:a16="http://schemas.microsoft.com/office/drawing/2014/main" id="{89864A6C-85E2-48D4-9289-07C0D348062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384014" y="344605"/>
            <a:ext cx="609600" cy="6096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0FE7F87-01CF-495A-88A0-046815B20B6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46656" y="262309"/>
            <a:ext cx="1243692" cy="8657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7540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8"/>
    </mc:Choice>
    <mc:Fallback xmlns="">
      <p:transition spd="slow" advTm="24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781" objId="7"/>
        <p14:stopEvt time="22967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73F7B183-63D6-4610-9456-DD5D5D7A0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68" y="-107186"/>
            <a:ext cx="10515600" cy="1325563"/>
          </a:xfrm>
        </p:spPr>
        <p:txBody>
          <a:bodyPr>
            <a:normAutofit/>
          </a:bodyPr>
          <a:lstStyle/>
          <a:p>
            <a:pPr algn="l"/>
            <a:r>
              <a:rPr lang="ja-JP" altLang="en-US" sz="3200" b="1" dirty="0">
                <a:solidFill>
                  <a:schemeClr val="accent1">
                    <a:lumMod val="75000"/>
                  </a:schemeClr>
                </a:solidFill>
                <a:latin typeface="+mn-ea"/>
                <a:ea typeface="+mn-ea"/>
              </a:rPr>
              <a:t>美術館に来てできること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7310F70-A64F-4AEA-A2DD-D42ECF6119A3}"/>
              </a:ext>
            </a:extLst>
          </p:cNvPr>
          <p:cNvSpPr txBox="1"/>
          <p:nvPr/>
        </p:nvSpPr>
        <p:spPr>
          <a:xfrm>
            <a:off x="1187804" y="1395816"/>
            <a:ext cx="676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① 展覧会を楽しむアイデア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A93BE87-0D5B-4E48-B673-F0C2207EEF81}"/>
              </a:ext>
            </a:extLst>
          </p:cNvPr>
          <p:cNvSpPr txBox="1"/>
          <p:nvPr/>
        </p:nvSpPr>
        <p:spPr>
          <a:xfrm>
            <a:off x="1581198" y="1928196"/>
            <a:ext cx="4617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○まずは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会場を一周</a:t>
            </a:r>
            <a:r>
              <a:rPr kumimoji="1" lang="ja-JP" altLang="en-US" sz="2400" b="1" dirty="0"/>
              <a:t>してみる</a:t>
            </a:r>
            <a:r>
              <a:rPr kumimoji="1" lang="ja-JP" altLang="en-US" sz="2800" b="1" dirty="0"/>
              <a:t>。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69BCA3D-BA7A-4920-89CD-9FBC98EF1102}"/>
              </a:ext>
            </a:extLst>
          </p:cNvPr>
          <p:cNvSpPr txBox="1"/>
          <p:nvPr/>
        </p:nvSpPr>
        <p:spPr>
          <a:xfrm>
            <a:off x="1581198" y="2469737"/>
            <a:ext cx="7909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○２週目以降</a:t>
            </a:r>
            <a:r>
              <a:rPr kumimoji="1" lang="ja-JP" altLang="en-US" sz="2400" b="1" dirty="0">
                <a:solidFill>
                  <a:srgbClr val="FF0000"/>
                </a:solidFill>
              </a:rPr>
              <a:t>「気になった作品」</a:t>
            </a:r>
            <a:r>
              <a:rPr kumimoji="1" lang="ja-JP" altLang="en-US" sz="2400" b="1" dirty="0"/>
              <a:t>をじっくりみる。</a:t>
            </a: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1013E616-E0CD-4F35-B319-FCF6CA66FF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8032" y="2989506"/>
            <a:ext cx="10455936" cy="3656117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5878F445-A81D-40C0-9460-3FE63E9C0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1084" y="3344384"/>
            <a:ext cx="1272366" cy="789289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1ADC00CE-0CEF-4A20-9219-DB516BD1F8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23133" y="4842520"/>
            <a:ext cx="876814" cy="1898157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E5698D3A-319C-4525-80A0-2F0663F00F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2053" y="4842520"/>
            <a:ext cx="905742" cy="189815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B434466-F312-444C-9C03-4D81D4ABEF47}"/>
              </a:ext>
            </a:extLst>
          </p:cNvPr>
          <p:cNvSpPr txBox="1"/>
          <p:nvPr/>
        </p:nvSpPr>
        <p:spPr>
          <a:xfrm>
            <a:off x="737870" y="807031"/>
            <a:ext cx="6766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 dirty="0">
                <a:latin typeface="+mn-ea"/>
              </a:rPr>
              <a:t>(1) </a:t>
            </a:r>
            <a:r>
              <a:rPr kumimoji="1" lang="ja-JP" altLang="en-US" sz="3200" b="1" dirty="0"/>
              <a:t>展覧会を楽しむ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842FF18E-9EFF-45F9-973A-3AFD13587B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763" y="-59032"/>
            <a:ext cx="135029" cy="835895"/>
          </a:xfrm>
          <a:prstGeom prst="rect">
            <a:avLst/>
          </a:prstGeom>
        </p:spPr>
      </p:pic>
      <p:pic>
        <p:nvPicPr>
          <p:cNvPr id="3" name="HP事前指導5">
            <a:hlinkClick r:id="" action="ppaction://media"/>
            <a:extLst>
              <a:ext uri="{FF2B5EF4-FFF2-40B4-BE49-F238E27FC236}">
                <a16:creationId xmlns:a16="http://schemas.microsoft.com/office/drawing/2014/main" id="{37EA08DF-89AD-4271-B73B-362A57EFBD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18333" y="502231"/>
            <a:ext cx="609600" cy="6096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32E08A5-2834-46B8-B61E-9B2E1303648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74393" y="439384"/>
            <a:ext cx="1243692" cy="8657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272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042"/>
    </mc:Choice>
    <mc:Fallback xmlns="">
      <p:transition spd="slow" advTm="54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-4.44444E-6 L -0.20338 -0.16875 C -0.24661 -0.20648 -0.31133 -0.22523 -0.37929 -0.22523 C -0.45651 -0.22523 -0.51836 -0.20648 -0.56159 -0.16875 L -0.76797 -4.44444E-6 " pathEditMode="relative" rAng="0" ptsTypes="AAAAA">
                                      <p:cBhvr>
                                        <p:cTn id="15" dur="5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594" y="-11273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81481E-6 L 0.27539 -0.22592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2" y="-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/>
      <p:bldP spid="8" grpId="0"/>
      <p:bldP spid="9" grpId="0"/>
    </p:bldLst>
  </p:timing>
  <p:extLst mod="1">
    <p:ext uri="{E180D4A7-C9FB-4DFB-919C-405C955672EB}">
      <p14:showEvtLst xmlns:p14="http://schemas.microsoft.com/office/powerpoint/2010/main">
        <p14:playEvt time="777" objId="3"/>
        <p14:stopEvt time="52740" objId="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66F68F31-6D5E-47C7-A135-F3DB3D9C5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0980" y="5601254"/>
            <a:ext cx="1341236" cy="1176630"/>
          </a:xfrm>
          <a:prstGeom prst="rect">
            <a:avLst/>
          </a:prstGeom>
        </p:spPr>
      </p:pic>
      <p:sp>
        <p:nvSpPr>
          <p:cNvPr id="20" name="字幕 2">
            <a:extLst>
              <a:ext uri="{FF2B5EF4-FFF2-40B4-BE49-F238E27FC236}">
                <a16:creationId xmlns:a16="http://schemas.microsoft.com/office/drawing/2014/main" id="{2E962EC7-690F-462D-9E58-0CFE323EAD1C}"/>
              </a:ext>
            </a:extLst>
          </p:cNvPr>
          <p:cNvSpPr txBox="1">
            <a:spLocks/>
          </p:cNvSpPr>
          <p:nvPr/>
        </p:nvSpPr>
        <p:spPr>
          <a:xfrm>
            <a:off x="337126" y="218187"/>
            <a:ext cx="6124780" cy="8244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ja-JP" altLang="en-US" sz="3600" b="1" dirty="0"/>
              <a:t>　</a:t>
            </a:r>
            <a:r>
              <a:rPr lang="ja-JP" altLang="en-US" sz="2800" b="1" dirty="0"/>
              <a:t>② 作品の楽しみ方</a:t>
            </a:r>
            <a:endParaRPr lang="en-US" altLang="ja-JP" sz="2800" b="1" dirty="0"/>
          </a:p>
          <a:p>
            <a:endParaRPr lang="ja-JP" altLang="en-US" i="1" dirty="0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E64DDC7-05A4-43D8-A1BC-D8052A2C8927}"/>
              </a:ext>
            </a:extLst>
          </p:cNvPr>
          <p:cNvSpPr txBox="1"/>
          <p:nvPr/>
        </p:nvSpPr>
        <p:spPr>
          <a:xfrm>
            <a:off x="1028166" y="841380"/>
            <a:ext cx="5201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・立ち止まってじっとみよう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361DA60F-9FE0-4251-8A6C-49BFA3E5906E}"/>
              </a:ext>
            </a:extLst>
          </p:cNvPr>
          <p:cNvSpPr txBox="1"/>
          <p:nvPr/>
        </p:nvSpPr>
        <p:spPr>
          <a:xfrm>
            <a:off x="9899282" y="135154"/>
            <a:ext cx="2225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+mn-ea"/>
              </a:rPr>
              <a:t>(1) </a:t>
            </a:r>
            <a:r>
              <a:rPr kumimoji="1" lang="ja-JP" altLang="en-US" sz="1600" b="1" dirty="0"/>
              <a:t>展覧会を楽しむ</a:t>
            </a: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76FF899B-E517-461F-A562-0D250B6BB087}"/>
              </a:ext>
            </a:extLst>
          </p:cNvPr>
          <p:cNvGrpSpPr/>
          <p:nvPr/>
        </p:nvGrpSpPr>
        <p:grpSpPr>
          <a:xfrm>
            <a:off x="565263" y="1544992"/>
            <a:ext cx="4922537" cy="4902608"/>
            <a:chOff x="565263" y="1544992"/>
            <a:chExt cx="4922537" cy="4902608"/>
          </a:xfrm>
        </p:grpSpPr>
        <p:grpSp>
          <p:nvGrpSpPr>
            <p:cNvPr id="24" name="グループ化 23">
              <a:extLst>
                <a:ext uri="{FF2B5EF4-FFF2-40B4-BE49-F238E27FC236}">
                  <a16:creationId xmlns:a16="http://schemas.microsoft.com/office/drawing/2014/main" id="{E42060F0-2957-4FD0-BE6C-81F763351705}"/>
                </a:ext>
              </a:extLst>
            </p:cNvPr>
            <p:cNvGrpSpPr/>
            <p:nvPr/>
          </p:nvGrpSpPr>
          <p:grpSpPr>
            <a:xfrm>
              <a:off x="565263" y="1544992"/>
              <a:ext cx="4922537" cy="4902608"/>
              <a:chOff x="565263" y="1544992"/>
              <a:chExt cx="4922537" cy="4902608"/>
            </a:xfrm>
          </p:grpSpPr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5E4BB16C-CD1A-4564-995B-D2FF47DBA11E}"/>
                  </a:ext>
                </a:extLst>
              </p:cNvPr>
              <p:cNvSpPr txBox="1"/>
              <p:nvPr/>
            </p:nvSpPr>
            <p:spPr>
              <a:xfrm>
                <a:off x="722426" y="1544992"/>
                <a:ext cx="1488296" cy="64633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ja-JP" sz="3600" dirty="0"/>
                  <a:t>Point 1</a:t>
                </a:r>
                <a:endParaRPr kumimoji="1" lang="ja-JP" altLang="en-US" sz="3600" dirty="0"/>
              </a:p>
            </p:txBody>
          </p:sp>
          <p:sp>
            <p:nvSpPr>
              <p:cNvPr id="2" name="正方形/長方形 1">
                <a:extLst>
                  <a:ext uri="{FF2B5EF4-FFF2-40B4-BE49-F238E27FC236}">
                    <a16:creationId xmlns:a16="http://schemas.microsoft.com/office/drawing/2014/main" id="{69071983-7338-4943-9423-1CAFDB469985}"/>
                  </a:ext>
                </a:extLst>
              </p:cNvPr>
              <p:cNvSpPr/>
              <p:nvPr/>
            </p:nvSpPr>
            <p:spPr>
              <a:xfrm>
                <a:off x="565263" y="2379643"/>
                <a:ext cx="341632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ja-JP" altLang="en-US" sz="2800" b="1" dirty="0"/>
                  <a:t>・作品に近寄ったり</a:t>
                </a:r>
                <a:endParaRPr lang="en-US" altLang="ja-JP" sz="2800" b="1" dirty="0"/>
              </a:p>
            </p:txBody>
          </p:sp>
          <p:pic>
            <p:nvPicPr>
              <p:cNvPr id="4" name="図 3">
                <a:extLst>
                  <a:ext uri="{FF2B5EF4-FFF2-40B4-BE49-F238E27FC236}">
                    <a16:creationId xmlns:a16="http://schemas.microsoft.com/office/drawing/2014/main" id="{A21371C0-9517-4A91-AA28-529563D570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14554" y="3091183"/>
                <a:ext cx="2773246" cy="2009869"/>
              </a:xfrm>
              <a:prstGeom prst="rect">
                <a:avLst/>
              </a:prstGeom>
            </p:spPr>
          </p:pic>
          <p:pic>
            <p:nvPicPr>
              <p:cNvPr id="7" name="図 6">
                <a:extLst>
                  <a:ext uri="{FF2B5EF4-FFF2-40B4-BE49-F238E27FC236}">
                    <a16:creationId xmlns:a16="http://schemas.microsoft.com/office/drawing/2014/main" id="{A900379E-F50A-4B1F-966F-F54F0104DEB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4830" y="3568986"/>
                <a:ext cx="1957458" cy="2878614"/>
              </a:xfrm>
              <a:prstGeom prst="rect">
                <a:avLst/>
              </a:prstGeom>
            </p:spPr>
          </p:pic>
        </p:grpSp>
        <p:pic>
          <p:nvPicPr>
            <p:cNvPr id="14" name="図 13">
              <a:extLst>
                <a:ext uri="{FF2B5EF4-FFF2-40B4-BE49-F238E27FC236}">
                  <a16:creationId xmlns:a16="http://schemas.microsoft.com/office/drawing/2014/main" id="{83F58C91-A0DF-4311-A9CB-D0533930F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469587">
              <a:off x="2990989" y="5019371"/>
              <a:ext cx="928463" cy="915568"/>
            </a:xfrm>
            <a:prstGeom prst="rect">
              <a:avLst/>
            </a:prstGeom>
          </p:spPr>
        </p:pic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049875E1-8B3C-41F5-AF03-A166D933CF3F}"/>
              </a:ext>
            </a:extLst>
          </p:cNvPr>
          <p:cNvGrpSpPr/>
          <p:nvPr/>
        </p:nvGrpSpPr>
        <p:grpSpPr>
          <a:xfrm>
            <a:off x="6704202" y="1544992"/>
            <a:ext cx="5177601" cy="4937230"/>
            <a:chOff x="6704202" y="1544992"/>
            <a:chExt cx="5177601" cy="4937230"/>
          </a:xfrm>
        </p:grpSpPr>
        <p:sp>
          <p:nvSpPr>
            <p:cNvPr id="10" name="字幕 2">
              <a:extLst>
                <a:ext uri="{FF2B5EF4-FFF2-40B4-BE49-F238E27FC236}">
                  <a16:creationId xmlns:a16="http://schemas.microsoft.com/office/drawing/2014/main" id="{2F442AD2-08FC-4E28-B4A8-A6983491212D}"/>
                </a:ext>
              </a:extLst>
            </p:cNvPr>
            <p:cNvSpPr txBox="1">
              <a:spLocks/>
            </p:cNvSpPr>
            <p:nvPr/>
          </p:nvSpPr>
          <p:spPr>
            <a:xfrm>
              <a:off x="6704202" y="2385017"/>
              <a:ext cx="5177601" cy="94533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kumimoji="1"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kumimoji="1"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ja-JP" altLang="en-US" sz="2800" b="1" dirty="0"/>
                <a:t>　・遠くに離れたり</a:t>
              </a:r>
              <a:endParaRPr lang="en-US" altLang="ja-JP" sz="2800" b="1" dirty="0"/>
            </a:p>
            <a:p>
              <a:endParaRPr lang="ja-JP" altLang="en-US" dirty="0"/>
            </a:p>
          </p:txBody>
        </p:sp>
        <p:pic>
          <p:nvPicPr>
            <p:cNvPr id="3" name="図 2">
              <a:extLst>
                <a:ext uri="{FF2B5EF4-FFF2-40B4-BE49-F238E27FC236}">
                  <a16:creationId xmlns:a16="http://schemas.microsoft.com/office/drawing/2014/main" id="{E8FF26FA-ACCD-41C4-9BDC-87152B610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195126" y="3892600"/>
              <a:ext cx="1228410" cy="2589622"/>
            </a:xfrm>
            <a:prstGeom prst="rect">
              <a:avLst/>
            </a:prstGeom>
          </p:spPr>
        </p:pic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4D3C7417-3F3D-47F4-9447-22294E424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20538" y="3330351"/>
              <a:ext cx="1731086" cy="1289649"/>
            </a:xfrm>
            <a:prstGeom prst="rect">
              <a:avLst/>
            </a:prstGeom>
          </p:spPr>
        </p:pic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32758484-6B9F-4117-AA9D-8239EC7203CB}"/>
                </a:ext>
              </a:extLst>
            </p:cNvPr>
            <p:cNvSpPr txBox="1"/>
            <p:nvPr/>
          </p:nvSpPr>
          <p:spPr>
            <a:xfrm>
              <a:off x="7381178" y="1544992"/>
              <a:ext cx="1715957" cy="646331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ja-JP" sz="3600" dirty="0"/>
                <a:t>Point </a:t>
              </a:r>
              <a:r>
                <a:rPr kumimoji="1" lang="ja-JP" altLang="en-US" sz="3600" dirty="0"/>
                <a:t>２</a:t>
              </a:r>
            </a:p>
          </p:txBody>
        </p:sp>
        <p:pic>
          <p:nvPicPr>
            <p:cNvPr id="17" name="図 16">
              <a:extLst>
                <a:ext uri="{FF2B5EF4-FFF2-40B4-BE49-F238E27FC236}">
                  <a16:creationId xmlns:a16="http://schemas.microsoft.com/office/drawing/2014/main" id="{52DEAAE3-170C-4693-81F3-72F2345A9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669792">
              <a:off x="8405604" y="4458374"/>
              <a:ext cx="1628857" cy="1878650"/>
            </a:xfrm>
            <a:prstGeom prst="rect">
              <a:avLst/>
            </a:prstGeom>
          </p:spPr>
        </p:pic>
      </p:grpSp>
      <p:pic>
        <p:nvPicPr>
          <p:cNvPr id="6" name="HP事前指導6">
            <a:hlinkClick r:id="" action="ppaction://media"/>
            <a:extLst>
              <a:ext uri="{FF2B5EF4-FFF2-40B4-BE49-F238E27FC236}">
                <a16:creationId xmlns:a16="http://schemas.microsoft.com/office/drawing/2014/main" id="{76C1C9B2-F27E-495F-9581-CB2D3BDCC4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25833" y="349468"/>
            <a:ext cx="609600" cy="6096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67FBFB4-60E8-460C-B4A2-3AE540FF125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51820" y="234268"/>
            <a:ext cx="1243692" cy="8657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402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42"/>
    </mc:Choice>
    <mc:Fallback xmlns="">
      <p:transition spd="slow" advTm="44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1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977" objId="6"/>
        <p14:stopEvt time="44214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CE2C28F-A391-45E4-A293-D2C406E0E6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22708" y="2036114"/>
            <a:ext cx="3028048" cy="3453038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FC1E5B3-AB81-4BD3-A074-2869A32114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8825" y="1685893"/>
            <a:ext cx="1201028" cy="207674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45944489-15D9-4C1C-B89C-53412C2C79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63376" y="3932875"/>
            <a:ext cx="1709811" cy="2662420"/>
          </a:xfrm>
          <a:prstGeom prst="rect">
            <a:avLst/>
          </a:prstGeom>
        </p:spPr>
      </p:pic>
      <p:sp>
        <p:nvSpPr>
          <p:cNvPr id="11" name="台形 10">
            <a:extLst>
              <a:ext uri="{FF2B5EF4-FFF2-40B4-BE49-F238E27FC236}">
                <a16:creationId xmlns:a16="http://schemas.microsoft.com/office/drawing/2014/main" id="{3C7B3B40-EFB0-4E86-B3A1-4687A81948C7}"/>
              </a:ext>
            </a:extLst>
          </p:cNvPr>
          <p:cNvSpPr/>
          <p:nvPr/>
        </p:nvSpPr>
        <p:spPr>
          <a:xfrm>
            <a:off x="4149844" y="5368467"/>
            <a:ext cx="3543330" cy="1117729"/>
          </a:xfrm>
          <a:prstGeom prst="trapezoid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rect">
              <a:fillToRect r="100000" b="100000"/>
            </a:path>
            <a:tileRect l="-100000" t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FDB2734-22BE-4D3E-A677-E76F5D649F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7055" y="3768451"/>
            <a:ext cx="1905266" cy="299126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83E4826-8535-4501-989C-99983B0F1C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80096" y="2958434"/>
            <a:ext cx="932026" cy="2410033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517DCB23-776D-4197-BE34-6453C84B71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13303" y="2785720"/>
            <a:ext cx="1065612" cy="2755459"/>
          </a:xfrm>
          <a:prstGeom prst="rect">
            <a:avLst/>
          </a:prstGeom>
        </p:spPr>
      </p:pic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7862A02D-D074-4B32-A509-99D31FF9B0EE}"/>
              </a:ext>
            </a:extLst>
          </p:cNvPr>
          <p:cNvSpPr/>
          <p:nvPr/>
        </p:nvSpPr>
        <p:spPr>
          <a:xfrm>
            <a:off x="2556645" y="638903"/>
            <a:ext cx="67297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800" b="1" dirty="0"/>
              <a:t>作品のまわりを ぐるぐるまわってみよう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4824298-F5F2-4FAF-B588-888FA321C5E3}"/>
              </a:ext>
            </a:extLst>
          </p:cNvPr>
          <p:cNvSpPr txBox="1"/>
          <p:nvPr/>
        </p:nvSpPr>
        <p:spPr>
          <a:xfrm>
            <a:off x="777055" y="491404"/>
            <a:ext cx="171595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Point </a:t>
            </a:r>
            <a:r>
              <a:rPr kumimoji="1" lang="ja-JP" altLang="en-US" sz="3600" dirty="0"/>
              <a:t>３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28D0878-B4B7-4C3C-9546-2B209B5CFD69}"/>
              </a:ext>
            </a:extLst>
          </p:cNvPr>
          <p:cNvSpPr txBox="1"/>
          <p:nvPr/>
        </p:nvSpPr>
        <p:spPr>
          <a:xfrm>
            <a:off x="9899282" y="135154"/>
            <a:ext cx="2225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+mn-ea"/>
              </a:rPr>
              <a:t>(1) </a:t>
            </a:r>
            <a:r>
              <a:rPr kumimoji="1" lang="ja-JP" altLang="en-US" sz="1600" b="1" dirty="0"/>
              <a:t>展覧会を楽しむ</a:t>
            </a:r>
          </a:p>
        </p:txBody>
      </p:sp>
      <p:pic>
        <p:nvPicPr>
          <p:cNvPr id="2" name="HP事前指導7">
            <a:hlinkClick r:id="" action="ppaction://media"/>
            <a:extLst>
              <a:ext uri="{FF2B5EF4-FFF2-40B4-BE49-F238E27FC236}">
                <a16:creationId xmlns:a16="http://schemas.microsoft.com/office/drawing/2014/main" id="{5C7E2F61-7C81-41DD-BC94-6E6DE46FD4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707322" y="933017"/>
            <a:ext cx="609600" cy="6096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014B789-0341-456E-B0F9-D68BEF0A9D6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57069" y="764121"/>
            <a:ext cx="1243692" cy="921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9209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874"/>
    </mc:Choice>
    <mc:Fallback xmlns="">
      <p:transition spd="slow" advTm="228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C 0.02448 0.03194 0.07422 0.06597 0.02097 0.10231 C -0.03229 0.13842 -0.125 0.21828 -0.31927 0.21828 C -0.39244 0.23148 -0.44895 0.21342 -0.50859 0.19976 C -0.56731 0.18611 -0.71523 0.1412 -0.68333 0.10231 C -0.68463 0.06342 -0.61562 -0.06598 -0.55638 -0.10949 C -0.49726 -0.15278 -0.39752 -0.16366 -0.32799 -0.15787 C -0.25846 -0.15186 -0.18086 -0.11551 -0.12617 -0.08936 C -0.07161 -0.06297 -0.02461 -0.03172 -3.95833E-6 4.07407E-6 Z " pathEditMode="relative" rAng="0" ptsTypes="AAAAAAAAA">
                                      <p:cBhvr>
                                        <p:cTn id="25" dur="3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61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02" objId="2"/>
        <p14:stopEvt time="22874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P事前指導8">
            <a:hlinkClick r:id="" action="ppaction://media"/>
            <a:extLst>
              <a:ext uri="{FF2B5EF4-FFF2-40B4-BE49-F238E27FC236}">
                <a16:creationId xmlns:a16="http://schemas.microsoft.com/office/drawing/2014/main" id="{6407F72E-8D8E-4768-928D-51C4BF740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1CD437C4-FC53-48A5-B763-5F834043ED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" y="0"/>
            <a:ext cx="1243692" cy="86570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F184BE6-4EC5-4426-AE56-B22517DAA739}"/>
              </a:ext>
            </a:extLst>
          </p:cNvPr>
          <p:cNvSpPr txBox="1"/>
          <p:nvPr/>
        </p:nvSpPr>
        <p:spPr>
          <a:xfrm>
            <a:off x="703390" y="1393310"/>
            <a:ext cx="893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/>
              <a:t>素材や技法の違いをみてみよう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D07915A-599C-44B2-9507-A93B3957277B}"/>
              </a:ext>
            </a:extLst>
          </p:cNvPr>
          <p:cNvSpPr txBox="1"/>
          <p:nvPr/>
        </p:nvSpPr>
        <p:spPr>
          <a:xfrm>
            <a:off x="592477" y="6124566"/>
            <a:ext cx="57935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横山大観「山に因む十題　霊峰四趣・その一春」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1396F78-7C1D-4328-99EC-721ABD8E23ED}"/>
              </a:ext>
            </a:extLst>
          </p:cNvPr>
          <p:cNvSpPr txBox="1"/>
          <p:nvPr/>
        </p:nvSpPr>
        <p:spPr>
          <a:xfrm>
            <a:off x="6927926" y="6149913"/>
            <a:ext cx="4471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600" b="1" dirty="0"/>
              <a:t>中村彝「カルピスの包み紙のある静物」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B05A197D-8021-4EED-810E-67EC554184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3390" y="2548035"/>
            <a:ext cx="5256941" cy="3559731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95DBDD67-8211-4769-8DBF-C39A35B42B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44067" y="725434"/>
            <a:ext cx="4444543" cy="5407132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BA51266-F43D-4F60-9993-C8CC2C68FD1A}"/>
              </a:ext>
            </a:extLst>
          </p:cNvPr>
          <p:cNvSpPr txBox="1"/>
          <p:nvPr/>
        </p:nvSpPr>
        <p:spPr>
          <a:xfrm>
            <a:off x="703390" y="673874"/>
            <a:ext cx="1715957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3600" dirty="0"/>
              <a:t>Point </a:t>
            </a:r>
            <a:r>
              <a:rPr kumimoji="1" lang="ja-JP" altLang="en-US" sz="3600" dirty="0"/>
              <a:t>４</a:t>
            </a:r>
            <a:endParaRPr kumimoji="1" lang="en-US" altLang="ja-JP" sz="3600" dirty="0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F136C17B-5104-48C4-84AB-BC96B66898AA}"/>
              </a:ext>
            </a:extLst>
          </p:cNvPr>
          <p:cNvSpPr txBox="1"/>
          <p:nvPr/>
        </p:nvSpPr>
        <p:spPr>
          <a:xfrm>
            <a:off x="9899282" y="135154"/>
            <a:ext cx="22256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dirty="0">
                <a:latin typeface="+mn-ea"/>
              </a:rPr>
              <a:t>(1) </a:t>
            </a:r>
            <a:r>
              <a:rPr kumimoji="1" lang="ja-JP" altLang="en-US" sz="1600" b="1" dirty="0"/>
              <a:t>展覧会を楽しむ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634D3EA-877A-4998-847C-BF48E24C2775}"/>
              </a:ext>
            </a:extLst>
          </p:cNvPr>
          <p:cNvSpPr txBox="1"/>
          <p:nvPr/>
        </p:nvSpPr>
        <p:spPr>
          <a:xfrm>
            <a:off x="592477" y="2091664"/>
            <a:ext cx="1153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日本画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718049B-8FC6-4564-A476-1E5E51655AF4}"/>
              </a:ext>
            </a:extLst>
          </p:cNvPr>
          <p:cNvSpPr txBox="1"/>
          <p:nvPr/>
        </p:nvSpPr>
        <p:spPr>
          <a:xfrm>
            <a:off x="6927926" y="277874"/>
            <a:ext cx="1153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/>
              <a:t>油彩画</a:t>
            </a:r>
          </a:p>
        </p:txBody>
      </p:sp>
    </p:spTree>
    <p:extLst>
      <p:ext uri="{BB962C8B-B14F-4D97-AF65-F5344CB8AC3E}">
        <p14:creationId xmlns:p14="http://schemas.microsoft.com/office/powerpoint/2010/main" val="212090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62"/>
    </mc:Choice>
    <mc:Fallback xmlns="">
      <p:transition spd="slow" advTm="41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921" objId="2"/>
        <p14:stopEvt time="41662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タイトル 1">
            <a:extLst>
              <a:ext uri="{FF2B5EF4-FFF2-40B4-BE49-F238E27FC236}">
                <a16:creationId xmlns:a16="http://schemas.microsoft.com/office/drawing/2014/main" id="{C8DF4266-E051-487E-8941-DF9E494DD592}"/>
              </a:ext>
            </a:extLst>
          </p:cNvPr>
          <p:cNvSpPr txBox="1">
            <a:spLocks/>
          </p:cNvSpPr>
          <p:nvPr/>
        </p:nvSpPr>
        <p:spPr>
          <a:xfrm>
            <a:off x="446292" y="267942"/>
            <a:ext cx="7886700" cy="50551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2800" b="1" dirty="0">
                <a:latin typeface="+mn-ea"/>
                <a:ea typeface="+mn-ea"/>
              </a:rPr>
              <a:t>(2) </a:t>
            </a:r>
            <a:r>
              <a:rPr lang="ja-JP" altLang="en-US" sz="2800" b="1" dirty="0">
                <a:latin typeface="+mn-ea"/>
                <a:ea typeface="+mn-ea"/>
              </a:rPr>
              <a:t>美術について学ぶ</a:t>
            </a:r>
            <a:endParaRPr lang="ja-JP" altLang="en-US" sz="2800" b="1" dirty="0">
              <a:solidFill>
                <a:schemeClr val="accent1">
                  <a:lumMod val="7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18" name="コンテンツ プレースホルダー 2">
            <a:extLst>
              <a:ext uri="{FF2B5EF4-FFF2-40B4-BE49-F238E27FC236}">
                <a16:creationId xmlns:a16="http://schemas.microsoft.com/office/drawing/2014/main" id="{AC0FCA73-1B64-4488-9208-2F3D50A19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0642" y="1200563"/>
            <a:ext cx="10327467" cy="4351338"/>
          </a:xfrm>
        </p:spPr>
        <p:txBody>
          <a:bodyPr/>
          <a:lstStyle/>
          <a:p>
            <a:pPr marL="0" indent="0">
              <a:buNone/>
            </a:pPr>
            <a:r>
              <a:rPr lang="ja-JP" altLang="en-US" sz="2400" b="1" dirty="0"/>
              <a:t>　　　　アートフォーラムでは、美術の技法や、茨城ゆかりの作家などを</a:t>
            </a:r>
            <a:endParaRPr lang="en-US" altLang="ja-JP" sz="2400" b="1" dirty="0"/>
          </a:p>
          <a:p>
            <a:pPr marL="0" indent="0">
              <a:buNone/>
            </a:pPr>
            <a:r>
              <a:rPr lang="ja-JP" altLang="en-US" sz="2400" b="1" dirty="0"/>
              <a:t>　　　わかりやすく紹介しています。</a:t>
            </a:r>
            <a:endParaRPr lang="en-US" altLang="ja-JP" sz="2400" b="1" dirty="0"/>
          </a:p>
          <a:p>
            <a:pPr marL="0" indent="0">
              <a:buNone/>
            </a:pPr>
            <a:endParaRPr lang="en-US" altLang="ja-JP" sz="2400" b="1" dirty="0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42B04433-CFE8-4DCA-99DA-9DB3E0AB2FFB}"/>
              </a:ext>
            </a:extLst>
          </p:cNvPr>
          <p:cNvSpPr txBox="1"/>
          <p:nvPr/>
        </p:nvSpPr>
        <p:spPr>
          <a:xfrm>
            <a:off x="2452441" y="5967968"/>
            <a:ext cx="3247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+mn-ea"/>
              </a:rPr>
              <a:t>【</a:t>
            </a:r>
            <a:r>
              <a:rPr lang="ja-JP" altLang="en-US" b="1" dirty="0">
                <a:latin typeface="+mn-ea"/>
              </a:rPr>
              <a:t>展示コーナー</a:t>
            </a:r>
            <a:r>
              <a:rPr lang="en-US" altLang="ja-JP" b="1" dirty="0">
                <a:latin typeface="+mn-ea"/>
              </a:rPr>
              <a:t>】</a:t>
            </a:r>
            <a:endParaRPr lang="ja-JP" altLang="en-US" b="1" dirty="0">
              <a:latin typeface="+mn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AD7F4895-3217-4C31-99A9-E51694EE59BC}"/>
              </a:ext>
            </a:extLst>
          </p:cNvPr>
          <p:cNvSpPr txBox="1"/>
          <p:nvPr/>
        </p:nvSpPr>
        <p:spPr>
          <a:xfrm>
            <a:off x="8115792" y="590059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b="1" dirty="0">
                <a:latin typeface="+mn-ea"/>
              </a:rPr>
              <a:t>【</a:t>
            </a:r>
            <a:r>
              <a:rPr lang="ja-JP" altLang="en-US" b="1" dirty="0">
                <a:latin typeface="+mn-ea"/>
              </a:rPr>
              <a:t>映像コーナー</a:t>
            </a:r>
            <a:r>
              <a:rPr lang="en-US" altLang="ja-JP" b="1" dirty="0">
                <a:latin typeface="+mn-ea"/>
              </a:rPr>
              <a:t>】</a:t>
            </a:r>
            <a:endParaRPr lang="ja-JP" altLang="en-US" b="1" dirty="0">
              <a:latin typeface="+mn-ea"/>
            </a:endParaRPr>
          </a:p>
        </p:txBody>
      </p:sp>
      <p:pic>
        <p:nvPicPr>
          <p:cNvPr id="21" name="図 20">
            <a:extLst>
              <a:ext uri="{FF2B5EF4-FFF2-40B4-BE49-F238E27FC236}">
                <a16:creationId xmlns:a16="http://schemas.microsoft.com/office/drawing/2014/main" id="{CDBC15EF-F1ED-4088-9C6F-C0E12A3525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294" y="3005300"/>
            <a:ext cx="3705698" cy="272094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AAD87ED1-18F3-401E-9E46-9A4B7E2529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4374" y="3005299"/>
            <a:ext cx="4734448" cy="2720947"/>
          </a:xfrm>
          <a:prstGeom prst="rect">
            <a:avLst/>
          </a:prstGeom>
        </p:spPr>
      </p:pic>
      <p:pic>
        <p:nvPicPr>
          <p:cNvPr id="2" name="HP事前指導9">
            <a:hlinkClick r:id="" action="ppaction://media"/>
            <a:extLst>
              <a:ext uri="{FF2B5EF4-FFF2-40B4-BE49-F238E27FC236}">
                <a16:creationId xmlns:a16="http://schemas.microsoft.com/office/drawing/2014/main" id="{EAF2343C-2AAC-4E5F-83E6-D5463936D2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2992" y="283274"/>
            <a:ext cx="609600" cy="609600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8362AFC3-4BDC-430F-A901-B6F655ADB6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5792" y="52267"/>
            <a:ext cx="1243692" cy="86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50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42"/>
    </mc:Choice>
    <mc:Fallback xmlns="">
      <p:transition spd="slow" advTm="446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819" objId="2"/>
        <p14:stopEvt time="44642" objId="2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4.1|6.4|8.3|5.1|17.1|3.6|5.4|16.7|4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5.6|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|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2|5.6|5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6.1|3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8.1|3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22.5|29.7|24|13.7"/>
</p:tagLst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9628</TotalTime>
  <Words>772</Words>
  <Application>Microsoft Office PowerPoint</Application>
  <PresentationFormat>ワイド画面</PresentationFormat>
  <Paragraphs>120</Paragraphs>
  <Slides>14</Slides>
  <Notes>13</Notes>
  <HiddenSlides>0</HiddenSlides>
  <MMClips>14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3" baseType="lpstr">
      <vt:lpstr>ＤＦ特太ゴシック体</vt:lpstr>
      <vt:lpstr>ＤＨＰ特太ゴシック体</vt:lpstr>
      <vt:lpstr>Open Sans</vt:lpstr>
      <vt:lpstr>游ゴシック</vt:lpstr>
      <vt:lpstr>游ゴシック Light</vt:lpstr>
      <vt:lpstr>Arial</vt:lpstr>
      <vt:lpstr>Calibri</vt:lpstr>
      <vt:lpstr>Calibri Light</vt:lpstr>
      <vt:lpstr>Office テーマ</vt:lpstr>
      <vt:lpstr>PowerPoint プレゼンテーション</vt:lpstr>
      <vt:lpstr>美術館はどんな仕事をしているの ?</vt:lpstr>
      <vt:lpstr>PowerPoint プレゼンテーション</vt:lpstr>
      <vt:lpstr>PowerPoint プレゼンテーション</vt:lpstr>
      <vt:lpstr>美術館に来てできること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</dc:title>
  <dc:creator>KINBI10</dc:creator>
  <cp:lastModifiedBy>KINBI10</cp:lastModifiedBy>
  <cp:revision>509</cp:revision>
  <cp:lastPrinted>2021-09-08T23:45:21Z</cp:lastPrinted>
  <dcterms:created xsi:type="dcterms:W3CDTF">2020-04-21T00:07:09Z</dcterms:created>
  <dcterms:modified xsi:type="dcterms:W3CDTF">2022-05-24T07:54:52Z</dcterms:modified>
</cp:coreProperties>
</file>